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VT323"/>
      <p:regular r:id="rId26"/>
    </p:embeddedFont>
    <p:embeddedFont>
      <p:font typeface="Rubik"/>
      <p:regular r:id="rId27"/>
      <p:bold r:id="rId28"/>
      <p:italic r:id="rId29"/>
      <p:boldItalic r:id="rId30"/>
    </p:embeddedFont>
    <p:embeddedFont>
      <p:font typeface="Oswald"/>
      <p:regular r:id="rId31"/>
      <p:bold r:id="rId32"/>
    </p:embeddedFont>
    <p:embeddedFont>
      <p:font typeface="Open Sans Light"/>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hvR70aSvTU1oI9mmq3p0JwsPVp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VT323-regular.fntdata"/><Relationship Id="rId25" Type="http://schemas.openxmlformats.org/officeDocument/2006/relationships/slide" Target="slides/slide21.xml"/><Relationship Id="rId28" Type="http://schemas.openxmlformats.org/officeDocument/2006/relationships/font" Target="fonts/Rubik-bold.fntdata"/><Relationship Id="rId27" Type="http://schemas.openxmlformats.org/officeDocument/2006/relationships/font" Target="fonts/Rubik-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ubik-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swald-regular.fntdata"/><Relationship Id="rId30" Type="http://schemas.openxmlformats.org/officeDocument/2006/relationships/font" Target="fonts/Rubik-boldItalic.fntdata"/><Relationship Id="rId11" Type="http://schemas.openxmlformats.org/officeDocument/2006/relationships/slide" Target="slides/slide7.xml"/><Relationship Id="rId33" Type="http://schemas.openxmlformats.org/officeDocument/2006/relationships/font" Target="fonts/OpenSansLight-regular.fntdata"/><Relationship Id="rId10" Type="http://schemas.openxmlformats.org/officeDocument/2006/relationships/slide" Target="slides/slide6.xml"/><Relationship Id="rId32" Type="http://schemas.openxmlformats.org/officeDocument/2006/relationships/font" Target="fonts/Oswald-bold.fntdata"/><Relationship Id="rId13" Type="http://schemas.openxmlformats.org/officeDocument/2006/relationships/slide" Target="slides/slide9.xml"/><Relationship Id="rId35" Type="http://schemas.openxmlformats.org/officeDocument/2006/relationships/font" Target="fonts/OpenSansLight-italic.fntdata"/><Relationship Id="rId12" Type="http://schemas.openxmlformats.org/officeDocument/2006/relationships/slide" Target="slides/slide8.xml"/><Relationship Id="rId34" Type="http://schemas.openxmlformats.org/officeDocument/2006/relationships/font" Target="fonts/OpenSansLight-bold.fntdata"/><Relationship Id="rId15" Type="http://schemas.openxmlformats.org/officeDocument/2006/relationships/slide" Target="slides/slide11.xml"/><Relationship Id="rId37" Type="http://schemas.openxmlformats.org/officeDocument/2006/relationships/font" Target="fonts/OpenSans-regular.fntdata"/><Relationship Id="rId14" Type="http://schemas.openxmlformats.org/officeDocument/2006/relationships/slide" Target="slides/slide10.xml"/><Relationship Id="rId36" Type="http://schemas.openxmlformats.org/officeDocument/2006/relationships/font" Target="fonts/OpenSansLight-boldItalic.fntdata"/><Relationship Id="rId17" Type="http://schemas.openxmlformats.org/officeDocument/2006/relationships/slide" Target="slides/slide13.xml"/><Relationship Id="rId39" Type="http://schemas.openxmlformats.org/officeDocument/2006/relationships/font" Target="fonts/OpenSans-italic.fntdata"/><Relationship Id="rId16" Type="http://schemas.openxmlformats.org/officeDocument/2006/relationships/slide" Target="slides/slide12.xml"/><Relationship Id="rId38" Type="http://schemas.openxmlformats.org/officeDocument/2006/relationships/font" Target="fonts/Open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ES"/>
              <a:t>Hello all,</a:t>
            </a:r>
            <a:endParaRPr/>
          </a:p>
          <a:p>
            <a:pPr indent="0" lvl="0" marL="0" rtl="0" algn="l">
              <a:lnSpc>
                <a:spcPct val="115000"/>
              </a:lnSpc>
              <a:spcBef>
                <a:spcPts val="1200"/>
              </a:spcBef>
              <a:spcAft>
                <a:spcPts val="0"/>
              </a:spcAft>
              <a:buClr>
                <a:schemeClr val="dk1"/>
              </a:buClr>
              <a:buSzPts val="1100"/>
              <a:buFont typeface="Arial"/>
              <a:buNone/>
            </a:pPr>
            <a:r>
              <a:rPr lang="es-ES"/>
              <a:t>We are going to present you the application we developed for our Watson Assistant. For this project we wanted to go for a different approach, so instead of making Watson answer user queries, we wanted him to ask the questions with the purpose understanding our clients and increase our chances of giving them a better experience when playing with an RPG game.</a:t>
            </a:r>
            <a:endParaRPr/>
          </a:p>
          <a:p>
            <a:pPr indent="0" lvl="0" marL="0" rtl="0" algn="l">
              <a:lnSpc>
                <a:spcPct val="100000"/>
              </a:lnSpc>
              <a:spcBef>
                <a:spcPts val="120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354c531e6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354c531e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354c531e6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354c531e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34dbb73ad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34dbb73a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34dbb73ad_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34dbb73ad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354c53322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354c53322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34dbb73a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e34dbb73a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34dbb73ad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e34dbb73ad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34dbb73ad_1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e34dbb73ad_1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357062545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3570625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s-ES" sz="1400">
                <a:solidFill>
                  <a:schemeClr val="dk1"/>
                </a:solidFill>
                <a:latin typeface="Calibri"/>
                <a:ea typeface="Calibri"/>
                <a:cs typeface="Calibri"/>
                <a:sym typeface="Calibri"/>
              </a:rPr>
              <a:t>ASSUMing a player base of 15M active players, 750,000 would reflect a 5% of that audience. D&amp;D alone has 13.7 million. $37,500 at $0.05 cents.</a:t>
            </a:r>
            <a:endParaRPr sz="1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s-ES" sz="1400">
                <a:solidFill>
                  <a:schemeClr val="dk1"/>
                </a:solidFill>
                <a:latin typeface="Calibri"/>
                <a:ea typeface="Calibri"/>
                <a:cs typeface="Calibri"/>
                <a:sym typeface="Calibri"/>
              </a:rPr>
              <a:t>According to Google Ad Sense, This number increases with click-per-views on ads. </a:t>
            </a:r>
            <a:endParaRPr sz="14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s-ES" sz="1400">
                <a:solidFill>
                  <a:schemeClr val="dk1"/>
                </a:solidFill>
                <a:latin typeface="Calibri"/>
                <a:ea typeface="Calibri"/>
                <a:cs typeface="Calibri"/>
                <a:sym typeface="Calibri"/>
              </a:rPr>
              <a:t>Furthermore, the data generated can become of great value to designers  and developers, through machine learning programs you could analyze the probability of players picking a specific profile, as well as analyze the overall population of the player base in order to balance game mechanics. </a:t>
            </a:r>
            <a:endParaRPr sz="14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s-ES" sz="1400">
                <a:solidFill>
                  <a:schemeClr val="dk1"/>
                </a:solidFill>
                <a:latin typeface="Calibri"/>
                <a:ea typeface="Calibri"/>
                <a:cs typeface="Calibri"/>
                <a:sym typeface="Calibri"/>
              </a:rPr>
              <a:t>Assuming we would be able  to grow a larger audience  as well as establish partnerships with game creators, revenue rise exponentially. An easy way this could achieve both is  through a QR code in board games redirecting them to the chatbot for profile creation.</a:t>
            </a:r>
            <a:endParaRPr sz="14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s-ES" sz="1400">
                <a:solidFill>
                  <a:schemeClr val="dk1"/>
                </a:solidFill>
                <a:latin typeface="Calibri"/>
                <a:ea typeface="Calibri"/>
                <a:cs typeface="Calibri"/>
                <a:sym typeface="Calibri"/>
              </a:rPr>
              <a:t>Moreover, the bot can recommend games adapted to your responses and overall profile and provide you the amazon link to the games. If a deal is made with the company that for each purchase through your link  you receive  commission fee. </a:t>
            </a:r>
            <a:endParaRPr sz="14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s-ES" sz="1400">
                <a:solidFill>
                  <a:schemeClr val="dk1"/>
                </a:solidFill>
                <a:latin typeface="Calibri"/>
                <a:ea typeface="Calibri"/>
                <a:cs typeface="Calibri"/>
                <a:sym typeface="Calibri"/>
              </a:rPr>
              <a:t>Easily deployable, and the simplicity allows it to not require much maintenance and server costs. </a:t>
            </a:r>
            <a:endParaRPr sz="14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s-ES" sz="1400">
                <a:solidFill>
                  <a:schemeClr val="dk1"/>
                </a:solidFill>
                <a:latin typeface="Calibri"/>
                <a:ea typeface="Calibri"/>
                <a:cs typeface="Calibri"/>
                <a:sym typeface="Calibri"/>
              </a:rPr>
              <a:t>There are even several YouTube Channels for tabletop games like Dungeons &amp; Dragons where in exchange for promoting the chat bot, the bot would suggest their videos after a user makes their profile.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ES" sz="1400">
                <a:solidFill>
                  <a:schemeClr val="dk1"/>
                </a:solidFill>
                <a:latin typeface="Calibri"/>
                <a:ea typeface="Calibri"/>
                <a:cs typeface="Calibri"/>
                <a:sym typeface="Calibri"/>
              </a:rPr>
              <a:t>potential further uses, personality test (could be useful for companies or universities), psychological tests for the mental health industry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34dbb73ad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e34dbb73ad_1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357062545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35706254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34dbb73ad_1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ES">
                <a:solidFill>
                  <a:schemeClr val="dk1"/>
                </a:solidFill>
              </a:rPr>
              <a:t>Now, most RPGs will start with the character creation. This step will define our avatar in the fictional world, and therefore highly influence the rest of the experience. Unfortunately this critical step happens exactly in the moment when you know less about the game. So you might end up making a decision you may regret after you have already invested several hours playing the game.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a:solidFill>
                  <a:schemeClr val="dk1"/>
                </a:solidFill>
              </a:rPr>
              <a:t>[CLIC]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a:solidFill>
                  <a:schemeClr val="dk1"/>
                </a:solidFill>
              </a:rPr>
              <a:t>Also this is usually achieved in an not immersive way by asking you to distribute points in several characteristics as if you were just parametrizing a human being.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a:solidFill>
                  <a:schemeClr val="dk1"/>
                </a:solidFill>
              </a:rPr>
              <a:t>But maybe we can improve this with AI… What if we could interact with players and understand how would they like to play the game? We could use Natural Language to get richer information and better adapt the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a:solidFill>
                  <a:schemeClr val="dk1"/>
                </a:solidFill>
              </a:rPr>
              <a:t>In this project we have tested this possibility by creating a chatbot that will acquire information from users in the context of the game, and for the example we chose the RPG “Fallout 3”.</a:t>
            </a:r>
            <a:endParaRPr>
              <a:solidFill>
                <a:schemeClr val="dk1"/>
              </a:solidFill>
            </a:endParaRPr>
          </a:p>
          <a:p>
            <a:pPr indent="0" lvl="0" marL="0" rtl="0" algn="l">
              <a:spcBef>
                <a:spcPts val="1200"/>
              </a:spcBef>
              <a:spcAft>
                <a:spcPts val="0"/>
              </a:spcAft>
              <a:buNone/>
            </a:pPr>
            <a:r>
              <a:rPr lang="es-ES">
                <a:solidFill>
                  <a:schemeClr val="dk1"/>
                </a:solidFill>
                <a:latin typeface="Calibri"/>
                <a:ea typeface="Calibri"/>
                <a:cs typeface="Calibri"/>
                <a:sym typeface="Calibri"/>
              </a:rPr>
              <a:t>In the beginning of this game, players will be a kid who lives on an underground Vault, in a world that has been devastated by nuclear Armageddon. At age 16 they are supposed to undertake the “Generalized Occupational Aptitude Test” (GOAT) in order to assign them a role in the Vault. We use this text as an immersive way to gather information. With the results we will suggest the player the most appropriate character settings for his/her style.</a:t>
            </a:r>
            <a:endParaRPr/>
          </a:p>
        </p:txBody>
      </p:sp>
      <p:sp>
        <p:nvSpPr>
          <p:cNvPr id="111" name="Google Shape;111;ge34dbb73ad_1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34dbb73ad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34dbb73a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34dbb73ad_9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34dbb73ad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34dbb73ad_9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34dbb73ad_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354c531e6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354c531e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354c531e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354c531e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34dbb73ad_9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34dbb73ad_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16.gif"/><Relationship Id="rId5"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8.gif"/><Relationship Id="rId5"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23.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jpg"/><Relationship Id="rId9" Type="http://schemas.openxmlformats.org/officeDocument/2006/relationships/image" Target="../media/image8.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4.gif"/><Relationship Id="rId9"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39.png"/><Relationship Id="rId6" Type="http://schemas.openxmlformats.org/officeDocument/2006/relationships/image" Target="../media/image12.jpg"/><Relationship Id="rId7"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15.png"/><Relationship Id="rId5" Type="http://schemas.openxmlformats.org/officeDocument/2006/relationships/image" Target="../media/image16.gif"/><Relationship Id="rId6" Type="http://schemas.openxmlformats.org/officeDocument/2006/relationships/image" Target="../media/image1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7.png"/><Relationship Id="rId5" Type="http://schemas.openxmlformats.org/officeDocument/2006/relationships/image" Target="../media/image18.gif"/><Relationship Id="rId6" Type="http://schemas.openxmlformats.org/officeDocument/2006/relationships/image" Target="../media/image1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4.gif"/><Relationship Id="rId5"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20.gif"/><Relationship Id="rId5" Type="http://schemas.openxmlformats.org/officeDocument/2006/relationships/image" Target="../media/image19.png"/><Relationship Id="rId6" Type="http://schemas.openxmlformats.org/officeDocument/2006/relationships/image" Target="../media/image14.gif"/><Relationship Id="rId7" Type="http://schemas.openxmlformats.org/officeDocument/2006/relationships/image" Target="../media/image1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1.gif"/><Relationship Id="rId5"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n que contiene exterior, mamífero, hombre, parado&#10;&#10;Descripción generada automáticamente" id="85" name="Google Shape;85;p1"/>
          <p:cNvPicPr preferRelativeResize="0"/>
          <p:nvPr>
            <p:ph idx="1" type="body"/>
          </p:nvPr>
        </p:nvPicPr>
        <p:blipFill rotWithShape="1">
          <a:blip r:embed="rId3">
            <a:alphaModFix amt="96000"/>
          </a:blip>
          <a:srcRect b="1" l="10418" r="2009" t="0"/>
          <a:stretch/>
        </p:blipFill>
        <p:spPr>
          <a:xfrm>
            <a:off x="20" y="1282"/>
            <a:ext cx="12191980" cy="6856718"/>
          </a:xfrm>
          <a:prstGeom prst="rect">
            <a:avLst/>
          </a:prstGeom>
          <a:noFill/>
          <a:ln>
            <a:noFill/>
          </a:ln>
        </p:spPr>
      </p:pic>
      <p:sp>
        <p:nvSpPr>
          <p:cNvPr id="86" name="Google Shape;86;p1"/>
          <p:cNvSpPr/>
          <p:nvPr/>
        </p:nvSpPr>
        <p:spPr>
          <a:xfrm>
            <a:off x="6096000" y="303889"/>
            <a:ext cx="5772600" cy="1151700"/>
          </a:xfrm>
          <a:prstGeom prst="rect">
            <a:avLst/>
          </a:prstGeom>
          <a:solidFill>
            <a:schemeClr val="lt1">
              <a:alpha val="69411"/>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Arial"/>
                <a:ea typeface="Arial"/>
                <a:cs typeface="Arial"/>
                <a:sym typeface="Arial"/>
              </a:rPr>
              <a:t>ROLE ASSIGNMENT THROUGH NATURAL LANGUAGE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ge354c531e6_0_27"/>
          <p:cNvSpPr txBox="1"/>
          <p:nvPr/>
        </p:nvSpPr>
        <p:spPr>
          <a:xfrm>
            <a:off x="684050" y="788700"/>
            <a:ext cx="849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26F02C"/>
              </a:solidFill>
              <a:latin typeface="Calibri"/>
              <a:ea typeface="Calibri"/>
              <a:cs typeface="Calibri"/>
              <a:sym typeface="Calibri"/>
            </a:endParaRPr>
          </a:p>
        </p:txBody>
      </p:sp>
      <p:sp>
        <p:nvSpPr>
          <p:cNvPr id="183" name="Google Shape;183;ge354c531e6_0_27"/>
          <p:cNvSpPr txBox="1"/>
          <p:nvPr/>
        </p:nvSpPr>
        <p:spPr>
          <a:xfrm>
            <a:off x="4648950" y="307150"/>
            <a:ext cx="2894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2300">
                <a:solidFill>
                  <a:srgbClr val="26F02C"/>
                </a:solidFill>
                <a:latin typeface="VT323"/>
                <a:ea typeface="VT323"/>
                <a:cs typeface="VT323"/>
                <a:sym typeface="VT323"/>
              </a:rPr>
              <a:t>- Return Entities -</a:t>
            </a:r>
            <a:endParaRPr sz="2300">
              <a:solidFill>
                <a:srgbClr val="26F02C"/>
              </a:solidFill>
              <a:latin typeface="VT323"/>
              <a:ea typeface="VT323"/>
              <a:cs typeface="VT323"/>
              <a:sym typeface="VT323"/>
            </a:endParaRPr>
          </a:p>
        </p:txBody>
      </p:sp>
      <p:sp>
        <p:nvSpPr>
          <p:cNvPr id="184" name="Google Shape;184;ge354c531e6_0_27"/>
          <p:cNvSpPr txBox="1"/>
          <p:nvPr/>
        </p:nvSpPr>
        <p:spPr>
          <a:xfrm>
            <a:off x="684050" y="2228400"/>
            <a:ext cx="8495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def</a:t>
            </a:r>
            <a:r>
              <a:rPr lang="es-ES" sz="2400">
                <a:solidFill>
                  <a:srgbClr val="26F02C"/>
                </a:solidFill>
                <a:latin typeface="VT323"/>
                <a:ea typeface="VT323"/>
                <a:cs typeface="VT323"/>
                <a:sym typeface="VT323"/>
              </a:rPr>
              <a:t> </a:t>
            </a:r>
            <a:r>
              <a:rPr lang="es-ES" sz="2400">
                <a:solidFill>
                  <a:schemeClr val="lt1"/>
                </a:solidFill>
                <a:latin typeface="VT323"/>
                <a:ea typeface="VT323"/>
                <a:cs typeface="VT323"/>
                <a:sym typeface="VT323"/>
              </a:rPr>
              <a:t>returnEntities</a:t>
            </a:r>
            <a:r>
              <a:rPr lang="es-ES" sz="2400">
                <a:solidFill>
                  <a:srgbClr val="26F02C"/>
                </a:solidFill>
                <a:latin typeface="VT323"/>
                <a:ea typeface="VT323"/>
                <a:cs typeface="VT323"/>
                <a:sym typeface="VT323"/>
              </a:rPr>
              <a:t> (</a:t>
            </a:r>
            <a:r>
              <a:rPr lang="es-ES" sz="2400">
                <a:solidFill>
                  <a:srgbClr val="FFE599"/>
                </a:solidFill>
                <a:latin typeface="VT323"/>
                <a:ea typeface="VT323"/>
                <a:cs typeface="VT323"/>
                <a:sym typeface="VT323"/>
              </a:rPr>
              <a:t>response</a:t>
            </a:r>
            <a:r>
              <a:rPr lang="es-ES" sz="2400">
                <a:solidFill>
                  <a:srgbClr val="26F02C"/>
                </a:solidFill>
                <a:latin typeface="VT323"/>
                <a:ea typeface="VT323"/>
                <a:cs typeface="VT323"/>
                <a:sym typeface="VT323"/>
              </a:rPr>
              <a:t>, </a:t>
            </a:r>
            <a:r>
              <a:rPr lang="es-ES" sz="2400">
                <a:solidFill>
                  <a:srgbClr val="EA9999"/>
                </a:solidFill>
                <a:latin typeface="VT323"/>
                <a:ea typeface="VT323"/>
                <a:cs typeface="VT323"/>
                <a:sym typeface="VT323"/>
              </a:rPr>
              <a:t>entitiesList</a:t>
            </a:r>
            <a:r>
              <a:rPr lang="es-ES" sz="2400">
                <a:solidFill>
                  <a:srgbClr val="26F02C"/>
                </a:solidFill>
                <a:latin typeface="VT323"/>
                <a:ea typeface="VT323"/>
                <a:cs typeface="VT323"/>
                <a:sym typeface="VT323"/>
              </a:rPr>
              <a:t>):</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26F02C"/>
                </a:solidFill>
                <a:latin typeface="VT323"/>
                <a:ea typeface="VT323"/>
                <a:cs typeface="VT323"/>
                <a:sym typeface="VT323"/>
              </a:rPr>
              <a:t>entities=[]</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for</a:t>
            </a:r>
            <a:r>
              <a:rPr lang="es-ES" sz="2400">
                <a:solidFill>
                  <a:srgbClr val="26F02C"/>
                </a:solidFill>
                <a:latin typeface="VT323"/>
                <a:ea typeface="VT323"/>
                <a:cs typeface="VT323"/>
                <a:sym typeface="VT323"/>
              </a:rPr>
              <a:t> i </a:t>
            </a:r>
            <a:r>
              <a:rPr lang="es-ES" sz="2400">
                <a:solidFill>
                  <a:srgbClr val="D5A6BD"/>
                </a:solidFill>
                <a:latin typeface="VT323"/>
                <a:ea typeface="VT323"/>
                <a:cs typeface="VT323"/>
                <a:sym typeface="VT323"/>
              </a:rPr>
              <a:t>in</a:t>
            </a:r>
            <a:r>
              <a:rPr lang="es-ES" sz="2400">
                <a:solidFill>
                  <a:srgbClr val="26F02C"/>
                </a:solidFill>
                <a:latin typeface="VT323"/>
                <a:ea typeface="VT323"/>
                <a:cs typeface="VT323"/>
                <a:sym typeface="VT323"/>
              </a:rPr>
              <a:t> range(len(</a:t>
            </a:r>
            <a:r>
              <a:rPr lang="es-ES" sz="2400">
                <a:solidFill>
                  <a:srgbClr val="FFE599"/>
                </a:solidFill>
                <a:latin typeface="VT323"/>
                <a:ea typeface="VT323"/>
                <a:cs typeface="VT323"/>
                <a:sym typeface="VT323"/>
              </a:rPr>
              <a:t>response</a:t>
            </a:r>
            <a:r>
              <a:rPr lang="es-ES" sz="2400">
                <a:solidFill>
                  <a:srgbClr val="26F02C"/>
                </a:solidFill>
                <a:latin typeface="VT323"/>
                <a:ea typeface="VT323"/>
                <a:cs typeface="VT323"/>
                <a:sym typeface="VT323"/>
              </a:rPr>
              <a:t>['output']['entities'])):</a:t>
            </a:r>
            <a:endParaRPr sz="2400">
              <a:solidFill>
                <a:srgbClr val="26F02C"/>
              </a:solidFill>
              <a:latin typeface="VT323"/>
              <a:ea typeface="VT323"/>
              <a:cs typeface="VT323"/>
              <a:sym typeface="VT323"/>
            </a:endParaRPr>
          </a:p>
          <a:p>
            <a:pPr indent="457200" lvl="0" marL="457200" rtl="0" algn="l">
              <a:spcBef>
                <a:spcPts val="0"/>
              </a:spcBef>
              <a:spcAft>
                <a:spcPts val="0"/>
              </a:spcAft>
              <a:buClr>
                <a:schemeClr val="dk1"/>
              </a:buClr>
              <a:buSzPts val="1100"/>
              <a:buFont typeface="Arial"/>
              <a:buNone/>
            </a:pPr>
            <a:r>
              <a:rPr lang="es-ES" sz="2400">
                <a:solidFill>
                  <a:srgbClr val="26F02C"/>
                </a:solidFill>
                <a:latin typeface="VT323"/>
                <a:ea typeface="VT323"/>
                <a:cs typeface="VT323"/>
                <a:sym typeface="VT323"/>
              </a:rPr>
              <a:t>entities.append(</a:t>
            </a:r>
            <a:r>
              <a:rPr lang="es-ES" sz="2400">
                <a:solidFill>
                  <a:srgbClr val="FFE599"/>
                </a:solidFill>
                <a:latin typeface="VT323"/>
                <a:ea typeface="VT323"/>
                <a:cs typeface="VT323"/>
                <a:sym typeface="VT323"/>
              </a:rPr>
              <a:t>response</a:t>
            </a:r>
            <a:r>
              <a:rPr lang="es-ES" sz="2400">
                <a:solidFill>
                  <a:srgbClr val="26F02C"/>
                </a:solidFill>
                <a:latin typeface="VT323"/>
                <a:ea typeface="VT323"/>
                <a:cs typeface="VT323"/>
                <a:sym typeface="VT323"/>
              </a:rPr>
              <a:t>['output']['entities'][i]['entity'])</a:t>
            </a:r>
            <a:endParaRPr sz="2400">
              <a:solidFill>
                <a:srgbClr val="26F02C"/>
              </a:solidFill>
              <a:latin typeface="VT323"/>
              <a:ea typeface="VT323"/>
              <a:cs typeface="VT323"/>
              <a:sym typeface="VT323"/>
            </a:endParaRPr>
          </a:p>
          <a:p>
            <a:pPr indent="457200" lvl="0" marL="457200" rtl="0" algn="l">
              <a:spcBef>
                <a:spcPts val="0"/>
              </a:spcBef>
              <a:spcAft>
                <a:spcPts val="0"/>
              </a:spcAft>
              <a:buClr>
                <a:schemeClr val="dk1"/>
              </a:buClr>
              <a:buSzPts val="1100"/>
              <a:buFont typeface="Arial"/>
              <a:buNone/>
            </a:pPr>
            <a:r>
              <a:rPr lang="es-ES" sz="2400">
                <a:solidFill>
                  <a:srgbClr val="26F02C"/>
                </a:solidFill>
                <a:latin typeface="VT323"/>
                <a:ea typeface="VT323"/>
                <a:cs typeface="VT323"/>
                <a:sym typeface="VT323"/>
              </a:rPr>
              <a:t>entitiesList.append(entities)</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return</a:t>
            </a:r>
            <a:r>
              <a:rPr lang="es-ES" sz="2400">
                <a:solidFill>
                  <a:srgbClr val="26F02C"/>
                </a:solidFill>
                <a:latin typeface="VT323"/>
                <a:ea typeface="VT323"/>
                <a:cs typeface="VT323"/>
                <a:sym typeface="VT323"/>
              </a:rPr>
              <a:t> </a:t>
            </a:r>
            <a:r>
              <a:rPr lang="es-ES" sz="2400">
                <a:solidFill>
                  <a:schemeClr val="lt1"/>
                </a:solidFill>
                <a:latin typeface="VT323"/>
                <a:ea typeface="VT323"/>
                <a:cs typeface="VT323"/>
                <a:sym typeface="VT323"/>
              </a:rPr>
              <a:t>entitiesList</a:t>
            </a:r>
            <a:endParaRPr sz="2400">
              <a:solidFill>
                <a:schemeClr val="lt1"/>
              </a:solidFill>
              <a:latin typeface="VT323"/>
              <a:ea typeface="VT323"/>
              <a:cs typeface="VT323"/>
              <a:sym typeface="VT323"/>
            </a:endParaRPr>
          </a:p>
        </p:txBody>
      </p:sp>
      <p:pic>
        <p:nvPicPr>
          <p:cNvPr id="185" name="Google Shape;185;ge354c531e6_0_27"/>
          <p:cNvPicPr preferRelativeResize="0"/>
          <p:nvPr/>
        </p:nvPicPr>
        <p:blipFill>
          <a:blip r:embed="rId4">
            <a:alphaModFix/>
          </a:blip>
          <a:stretch>
            <a:fillRect/>
          </a:stretch>
        </p:blipFill>
        <p:spPr>
          <a:xfrm>
            <a:off x="11660937" y="6042275"/>
            <a:ext cx="531063" cy="739525"/>
          </a:xfrm>
          <a:prstGeom prst="rect">
            <a:avLst/>
          </a:prstGeom>
          <a:noFill/>
          <a:ln>
            <a:noFill/>
          </a:ln>
        </p:spPr>
      </p:pic>
      <p:pic>
        <p:nvPicPr>
          <p:cNvPr id="186" name="Google Shape;186;ge354c531e6_0_27"/>
          <p:cNvPicPr preferRelativeResize="0"/>
          <p:nvPr/>
        </p:nvPicPr>
        <p:blipFill>
          <a:blip r:embed="rId5">
            <a:alphaModFix/>
          </a:blip>
          <a:stretch>
            <a:fillRect/>
          </a:stretch>
        </p:blipFill>
        <p:spPr>
          <a:xfrm>
            <a:off x="3471175" y="4036725"/>
            <a:ext cx="341525" cy="68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ge354c531e6_0_40"/>
          <p:cNvSpPr txBox="1"/>
          <p:nvPr/>
        </p:nvSpPr>
        <p:spPr>
          <a:xfrm>
            <a:off x="684050" y="788700"/>
            <a:ext cx="849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26F02C"/>
              </a:solidFill>
              <a:latin typeface="Calibri"/>
              <a:ea typeface="Calibri"/>
              <a:cs typeface="Calibri"/>
              <a:sym typeface="Calibri"/>
            </a:endParaRPr>
          </a:p>
        </p:txBody>
      </p:sp>
      <p:sp>
        <p:nvSpPr>
          <p:cNvPr id="192" name="Google Shape;192;ge354c531e6_0_40"/>
          <p:cNvSpPr txBox="1"/>
          <p:nvPr/>
        </p:nvSpPr>
        <p:spPr>
          <a:xfrm>
            <a:off x="5046150" y="296100"/>
            <a:ext cx="2099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2300">
                <a:solidFill>
                  <a:srgbClr val="26F02C"/>
                </a:solidFill>
                <a:latin typeface="VT323"/>
                <a:ea typeface="VT323"/>
                <a:cs typeface="VT323"/>
                <a:sym typeface="VT323"/>
              </a:rPr>
              <a:t>- Assign Role -</a:t>
            </a:r>
            <a:endParaRPr sz="2300">
              <a:solidFill>
                <a:srgbClr val="26F02C"/>
              </a:solidFill>
              <a:latin typeface="VT323"/>
              <a:ea typeface="VT323"/>
              <a:cs typeface="VT323"/>
              <a:sym typeface="VT323"/>
            </a:endParaRPr>
          </a:p>
        </p:txBody>
      </p:sp>
      <p:sp>
        <p:nvSpPr>
          <p:cNvPr id="193" name="Google Shape;193;ge354c531e6_0_40"/>
          <p:cNvSpPr txBox="1"/>
          <p:nvPr/>
        </p:nvSpPr>
        <p:spPr>
          <a:xfrm>
            <a:off x="684050" y="750750"/>
            <a:ext cx="84951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def</a:t>
            </a:r>
            <a:r>
              <a:rPr lang="es-ES" sz="2400">
                <a:solidFill>
                  <a:srgbClr val="26F02C"/>
                </a:solidFill>
                <a:latin typeface="VT323"/>
                <a:ea typeface="VT323"/>
                <a:cs typeface="VT323"/>
                <a:sym typeface="VT323"/>
              </a:rPr>
              <a:t> </a:t>
            </a:r>
            <a:r>
              <a:rPr lang="es-ES" sz="2400">
                <a:solidFill>
                  <a:schemeClr val="lt1"/>
                </a:solidFill>
                <a:latin typeface="VT323"/>
                <a:ea typeface="VT323"/>
                <a:cs typeface="VT323"/>
                <a:sym typeface="VT323"/>
              </a:rPr>
              <a:t>assignRole</a:t>
            </a:r>
            <a:r>
              <a:rPr lang="es-ES" sz="2400">
                <a:solidFill>
                  <a:srgbClr val="26F02C"/>
                </a:solidFill>
                <a:latin typeface="VT323"/>
                <a:ea typeface="VT323"/>
                <a:cs typeface="VT323"/>
                <a:sym typeface="VT323"/>
              </a:rPr>
              <a:t> (</a:t>
            </a:r>
            <a:r>
              <a:rPr lang="es-ES" sz="2400">
                <a:solidFill>
                  <a:srgbClr val="FFF2CC"/>
                </a:solidFill>
                <a:latin typeface="VT323"/>
                <a:ea typeface="VT323"/>
                <a:cs typeface="VT323"/>
                <a:sym typeface="VT323"/>
              </a:rPr>
              <a:t>skillDict</a:t>
            </a:r>
            <a:r>
              <a:rPr lang="es-ES" sz="2400">
                <a:solidFill>
                  <a:srgbClr val="26F02C"/>
                </a:solidFill>
                <a:latin typeface="VT323"/>
                <a:ea typeface="VT323"/>
                <a:cs typeface="VT323"/>
                <a:sym typeface="VT323"/>
              </a:rPr>
              <a:t>):</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26F02C"/>
                </a:solidFill>
                <a:latin typeface="VT323"/>
                <a:ea typeface="VT323"/>
                <a:cs typeface="VT323"/>
                <a:sym typeface="VT323"/>
              </a:rPr>
              <a:t>maxValue = 0</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for</a:t>
            </a:r>
            <a:r>
              <a:rPr lang="es-ES" sz="2400">
                <a:solidFill>
                  <a:srgbClr val="26F02C"/>
                </a:solidFill>
                <a:latin typeface="VT323"/>
                <a:ea typeface="VT323"/>
                <a:cs typeface="VT323"/>
                <a:sym typeface="VT323"/>
              </a:rPr>
              <a:t> skill </a:t>
            </a:r>
            <a:r>
              <a:rPr lang="es-ES" sz="2400">
                <a:solidFill>
                  <a:srgbClr val="D5A6BD"/>
                </a:solidFill>
                <a:latin typeface="VT323"/>
                <a:ea typeface="VT323"/>
                <a:cs typeface="VT323"/>
                <a:sym typeface="VT323"/>
              </a:rPr>
              <a:t>in</a:t>
            </a:r>
            <a:r>
              <a:rPr lang="es-ES" sz="2400">
                <a:solidFill>
                  <a:srgbClr val="26F02C"/>
                </a:solidFill>
                <a:latin typeface="VT323"/>
                <a:ea typeface="VT323"/>
                <a:cs typeface="VT323"/>
                <a:sym typeface="VT323"/>
              </a:rPr>
              <a:t> </a:t>
            </a:r>
            <a:r>
              <a:rPr lang="es-ES" sz="2400">
                <a:solidFill>
                  <a:srgbClr val="FFF2CC"/>
                </a:solidFill>
                <a:latin typeface="VT323"/>
                <a:ea typeface="VT323"/>
                <a:cs typeface="VT323"/>
                <a:sym typeface="VT323"/>
              </a:rPr>
              <a:t>skillDict</a:t>
            </a:r>
            <a:r>
              <a:rPr lang="es-ES" sz="2400">
                <a:solidFill>
                  <a:srgbClr val="26F02C"/>
                </a:solidFill>
                <a:latin typeface="VT323"/>
                <a:ea typeface="VT323"/>
                <a:cs typeface="VT323"/>
                <a:sym typeface="VT323"/>
              </a:rPr>
              <a:t>:</a:t>
            </a:r>
            <a:endParaRPr sz="2400">
              <a:solidFill>
                <a:srgbClr val="26F02C"/>
              </a:solidFill>
              <a:latin typeface="VT323"/>
              <a:ea typeface="VT323"/>
              <a:cs typeface="VT323"/>
              <a:sym typeface="VT323"/>
            </a:endParaRPr>
          </a:p>
          <a:p>
            <a:pPr indent="457200" lvl="0" marL="45720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if</a:t>
            </a:r>
            <a:r>
              <a:rPr lang="es-ES" sz="2400">
                <a:solidFill>
                  <a:srgbClr val="26F02C"/>
                </a:solidFill>
                <a:latin typeface="VT323"/>
                <a:ea typeface="VT323"/>
                <a:cs typeface="VT323"/>
                <a:sym typeface="VT323"/>
              </a:rPr>
              <a:t> </a:t>
            </a:r>
            <a:r>
              <a:rPr lang="es-ES" sz="2400">
                <a:solidFill>
                  <a:srgbClr val="FFF2CC"/>
                </a:solidFill>
                <a:latin typeface="VT323"/>
                <a:ea typeface="VT323"/>
                <a:cs typeface="VT323"/>
                <a:sym typeface="VT323"/>
              </a:rPr>
              <a:t>skillDict</a:t>
            </a:r>
            <a:r>
              <a:rPr lang="es-ES" sz="2400">
                <a:solidFill>
                  <a:srgbClr val="26F02C"/>
                </a:solidFill>
                <a:latin typeface="VT323"/>
                <a:ea typeface="VT323"/>
                <a:cs typeface="VT323"/>
                <a:sym typeface="VT323"/>
              </a:rPr>
              <a:t>[skill] &gt; maxValue:</a:t>
            </a:r>
            <a:endParaRPr sz="2400">
              <a:solidFill>
                <a:srgbClr val="26F02C"/>
              </a:solidFill>
              <a:latin typeface="VT323"/>
              <a:ea typeface="VT323"/>
              <a:cs typeface="VT323"/>
              <a:sym typeface="VT323"/>
            </a:endParaRPr>
          </a:p>
          <a:p>
            <a:pPr indent="457200" lvl="0" marL="914400" rtl="0" algn="l">
              <a:spcBef>
                <a:spcPts val="0"/>
              </a:spcBef>
              <a:spcAft>
                <a:spcPts val="0"/>
              </a:spcAft>
              <a:buClr>
                <a:schemeClr val="dk1"/>
              </a:buClr>
              <a:buSzPts val="1100"/>
              <a:buFont typeface="Arial"/>
              <a:buNone/>
            </a:pPr>
            <a:r>
              <a:rPr lang="es-ES" sz="2400">
                <a:solidFill>
                  <a:srgbClr val="26F02C"/>
                </a:solidFill>
                <a:latin typeface="VT323"/>
                <a:ea typeface="VT323"/>
                <a:cs typeface="VT323"/>
                <a:sym typeface="VT323"/>
              </a:rPr>
              <a:t>maxValue = </a:t>
            </a:r>
            <a:r>
              <a:rPr lang="es-ES" sz="2400">
                <a:solidFill>
                  <a:srgbClr val="FFF2CC"/>
                </a:solidFill>
                <a:latin typeface="VT323"/>
                <a:ea typeface="VT323"/>
                <a:cs typeface="VT323"/>
                <a:sym typeface="VT323"/>
              </a:rPr>
              <a:t>skillDict</a:t>
            </a:r>
            <a:r>
              <a:rPr lang="es-ES" sz="2400">
                <a:solidFill>
                  <a:srgbClr val="26F02C"/>
                </a:solidFill>
                <a:latin typeface="VT323"/>
                <a:ea typeface="VT323"/>
                <a:cs typeface="VT323"/>
                <a:sym typeface="VT323"/>
              </a:rPr>
              <a:t>[skill]</a:t>
            </a:r>
            <a:endParaRPr sz="2400">
              <a:solidFill>
                <a:srgbClr val="26F02C"/>
              </a:solidFill>
              <a:latin typeface="VT323"/>
              <a:ea typeface="VT323"/>
              <a:cs typeface="VT323"/>
              <a:sym typeface="VT323"/>
            </a:endParaRPr>
          </a:p>
          <a:p>
            <a:pPr indent="457200" lvl="0" marL="914400" rtl="0" algn="l">
              <a:spcBef>
                <a:spcPts val="0"/>
              </a:spcBef>
              <a:spcAft>
                <a:spcPts val="0"/>
              </a:spcAft>
              <a:buClr>
                <a:schemeClr val="dk1"/>
              </a:buClr>
              <a:buSzPts val="1100"/>
              <a:buFont typeface="Arial"/>
              <a:buNone/>
            </a:pPr>
            <a:r>
              <a:rPr lang="es-ES" sz="2400">
                <a:solidFill>
                  <a:srgbClr val="26F02C"/>
                </a:solidFill>
                <a:latin typeface="VT323"/>
                <a:ea typeface="VT323"/>
                <a:cs typeface="VT323"/>
                <a:sym typeface="VT323"/>
              </a:rPr>
              <a:t>roleSkill = skill</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print </a:t>
            </a:r>
            <a:r>
              <a:rPr lang="es-ES" sz="2400">
                <a:solidFill>
                  <a:srgbClr val="26F02C"/>
                </a:solidFill>
                <a:latin typeface="VT323"/>
                <a:ea typeface="VT323"/>
                <a:cs typeface="VT323"/>
                <a:sym typeface="VT323"/>
              </a:rPr>
              <a:t>('')</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print </a:t>
            </a:r>
            <a:r>
              <a:rPr lang="es-ES" sz="2400">
                <a:solidFill>
                  <a:srgbClr val="26F02C"/>
                </a:solidFill>
                <a:latin typeface="VT323"/>
                <a:ea typeface="VT323"/>
                <a:cs typeface="VT323"/>
                <a:sym typeface="VT323"/>
              </a:rPr>
              <a:t>('You will be our next', roleDict[roleSkill][0])</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print </a:t>
            </a:r>
            <a:r>
              <a:rPr lang="es-ES" sz="2400">
                <a:solidFill>
                  <a:srgbClr val="26F02C"/>
                </a:solidFill>
                <a:latin typeface="VT323"/>
                <a:ea typeface="VT323"/>
                <a:cs typeface="VT323"/>
                <a:sym typeface="VT323"/>
              </a:rPr>
              <a:t>(roleDict[roleSkill][1])</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print </a:t>
            </a:r>
            <a:r>
              <a:rPr lang="es-ES" sz="2400">
                <a:solidFill>
                  <a:srgbClr val="26F02C"/>
                </a:solidFill>
                <a:latin typeface="VT323"/>
                <a:ea typeface="VT323"/>
                <a:cs typeface="VT323"/>
                <a:sym typeface="VT323"/>
              </a:rPr>
              <a:t>('')</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print </a:t>
            </a:r>
            <a:r>
              <a:rPr lang="es-ES" sz="2400">
                <a:solidFill>
                  <a:srgbClr val="26F02C"/>
                </a:solidFill>
                <a:latin typeface="VT323"/>
                <a:ea typeface="VT323"/>
                <a:cs typeface="VT323"/>
                <a:sym typeface="VT323"/>
              </a:rPr>
              <a:t>('Points per skill: ')</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print </a:t>
            </a:r>
            <a:r>
              <a:rPr lang="es-ES" sz="2400">
                <a:solidFill>
                  <a:srgbClr val="26F02C"/>
                </a:solidFill>
                <a:latin typeface="VT323"/>
                <a:ea typeface="VT323"/>
                <a:cs typeface="VT323"/>
                <a:sym typeface="VT323"/>
              </a:rPr>
              <a:t>(</a:t>
            </a:r>
            <a:r>
              <a:rPr lang="es-ES" sz="2400">
                <a:solidFill>
                  <a:srgbClr val="FFF2CC"/>
                </a:solidFill>
                <a:latin typeface="VT323"/>
                <a:ea typeface="VT323"/>
                <a:cs typeface="VT323"/>
                <a:sym typeface="VT323"/>
              </a:rPr>
              <a:t>skillDict</a:t>
            </a:r>
            <a:r>
              <a:rPr lang="es-ES" sz="2400">
                <a:solidFill>
                  <a:srgbClr val="26F02C"/>
                </a:solidFill>
                <a:latin typeface="VT323"/>
                <a:ea typeface="VT323"/>
                <a:cs typeface="VT323"/>
                <a:sym typeface="VT323"/>
              </a:rPr>
              <a:t>)</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print </a:t>
            </a:r>
            <a:r>
              <a:rPr lang="es-ES" sz="2400">
                <a:solidFill>
                  <a:srgbClr val="26F02C"/>
                </a:solidFill>
                <a:latin typeface="VT323"/>
                <a:ea typeface="VT323"/>
                <a:cs typeface="VT323"/>
                <a:sym typeface="VT323"/>
              </a:rPr>
              <a:t>('HINT',)</a:t>
            </a:r>
            <a:endParaRPr sz="24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400">
                <a:solidFill>
                  <a:srgbClr val="D5A6BD"/>
                </a:solidFill>
                <a:latin typeface="VT323"/>
                <a:ea typeface="VT323"/>
                <a:cs typeface="VT323"/>
                <a:sym typeface="VT323"/>
              </a:rPr>
              <a:t>print </a:t>
            </a:r>
            <a:r>
              <a:rPr lang="es-ES" sz="2400">
                <a:solidFill>
                  <a:srgbClr val="26F02C"/>
                </a:solidFill>
                <a:latin typeface="VT323"/>
                <a:ea typeface="VT323"/>
                <a:cs typeface="VT323"/>
                <a:sym typeface="VT323"/>
              </a:rPr>
              <a:t>(roleDict[roleSkill][1])</a:t>
            </a:r>
            <a:endParaRPr sz="2400">
              <a:solidFill>
                <a:srgbClr val="26F02C"/>
              </a:solidFill>
              <a:latin typeface="VT323"/>
              <a:ea typeface="VT323"/>
              <a:cs typeface="VT323"/>
              <a:sym typeface="VT323"/>
            </a:endParaRPr>
          </a:p>
        </p:txBody>
      </p:sp>
      <p:pic>
        <p:nvPicPr>
          <p:cNvPr id="194" name="Google Shape;194;ge354c531e6_0_40"/>
          <p:cNvPicPr preferRelativeResize="0"/>
          <p:nvPr/>
        </p:nvPicPr>
        <p:blipFill>
          <a:blip r:embed="rId4">
            <a:alphaModFix/>
          </a:blip>
          <a:stretch>
            <a:fillRect/>
          </a:stretch>
        </p:blipFill>
        <p:spPr>
          <a:xfrm>
            <a:off x="11705175" y="5994525"/>
            <a:ext cx="401750" cy="803500"/>
          </a:xfrm>
          <a:prstGeom prst="rect">
            <a:avLst/>
          </a:prstGeom>
          <a:noFill/>
          <a:ln>
            <a:noFill/>
          </a:ln>
        </p:spPr>
      </p:pic>
      <p:pic>
        <p:nvPicPr>
          <p:cNvPr id="195" name="Google Shape;195;ge354c531e6_0_40"/>
          <p:cNvPicPr preferRelativeResize="0"/>
          <p:nvPr/>
        </p:nvPicPr>
        <p:blipFill>
          <a:blip r:embed="rId5">
            <a:alphaModFix/>
          </a:blip>
          <a:stretch>
            <a:fillRect/>
          </a:stretch>
        </p:blipFill>
        <p:spPr>
          <a:xfrm>
            <a:off x="4760838" y="5476300"/>
            <a:ext cx="341525" cy="68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ge34dbb73ad_4_0"/>
          <p:cNvPicPr preferRelativeResize="0"/>
          <p:nvPr/>
        </p:nvPicPr>
        <p:blipFill>
          <a:blip r:embed="rId3">
            <a:alphaModFix/>
          </a:blip>
          <a:stretch>
            <a:fillRect/>
          </a:stretch>
        </p:blipFill>
        <p:spPr>
          <a:xfrm>
            <a:off x="-118525" y="0"/>
            <a:ext cx="12310526" cy="69246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ge34dbb73ad_4_6"/>
          <p:cNvPicPr preferRelativeResize="0"/>
          <p:nvPr/>
        </p:nvPicPr>
        <p:blipFill>
          <a:blip r:embed="rId3">
            <a:alphaModFix/>
          </a:blip>
          <a:stretch>
            <a:fillRect/>
          </a:stretch>
        </p:blipFill>
        <p:spPr>
          <a:xfrm>
            <a:off x="-34685" y="-402675"/>
            <a:ext cx="12261358" cy="7663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9" name="Shape 209"/>
        <p:cNvGrpSpPr/>
        <p:nvPr/>
      </p:nvGrpSpPr>
      <p:grpSpPr>
        <a:xfrm>
          <a:off x="0" y="0"/>
          <a:ext cx="0" cy="0"/>
          <a:chOff x="0" y="0"/>
          <a:chExt cx="0" cy="0"/>
        </a:xfrm>
      </p:grpSpPr>
      <p:pic>
        <p:nvPicPr>
          <p:cNvPr id="210" name="Google Shape;210;ge354c53322_8_0"/>
          <p:cNvPicPr preferRelativeResize="0"/>
          <p:nvPr/>
        </p:nvPicPr>
        <p:blipFill>
          <a:blip r:embed="rId3">
            <a:alphaModFix amt="50000"/>
          </a:blip>
          <a:stretch>
            <a:fillRect/>
          </a:stretch>
        </p:blipFill>
        <p:spPr>
          <a:xfrm>
            <a:off x="-2259075" y="0"/>
            <a:ext cx="14451075" cy="7592450"/>
          </a:xfrm>
          <a:prstGeom prst="rect">
            <a:avLst/>
          </a:prstGeom>
          <a:noFill/>
          <a:ln>
            <a:noFill/>
          </a:ln>
        </p:spPr>
      </p:pic>
      <p:sp>
        <p:nvSpPr>
          <p:cNvPr id="211" name="Google Shape;211;ge354c53322_8_0"/>
          <p:cNvSpPr/>
          <p:nvPr/>
        </p:nvSpPr>
        <p:spPr>
          <a:xfrm>
            <a:off x="2080163" y="2531106"/>
            <a:ext cx="5772600" cy="1795800"/>
          </a:xfrm>
          <a:prstGeom prst="rect">
            <a:avLst/>
          </a:prstGeom>
          <a:solidFill>
            <a:schemeClr val="lt1">
              <a:alpha val="69410"/>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lang="es-ES" sz="4100">
                <a:solidFill>
                  <a:schemeClr val="dk1"/>
                </a:solidFill>
              </a:rPr>
              <a:t>BUSINESS CASE</a:t>
            </a:r>
            <a:endParaRPr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Vista desde lo alto de una montaña&#10;&#10;Descripción generada automáticamente con confianza media" id="216" name="Google Shape;216;ge34dbb73ad_1_0"/>
          <p:cNvPicPr preferRelativeResize="0"/>
          <p:nvPr>
            <p:ph idx="1" type="body"/>
          </p:nvPr>
        </p:nvPicPr>
        <p:blipFill rotWithShape="1">
          <a:blip r:embed="rId3">
            <a:alphaModFix amt="50000"/>
          </a:blip>
          <a:srcRect b="18" l="0" r="0" t="0"/>
          <a:stretch/>
        </p:blipFill>
        <p:spPr>
          <a:xfrm>
            <a:off x="20" y="1282"/>
            <a:ext cx="12192000" cy="6856800"/>
          </a:xfrm>
          <a:prstGeom prst="rect">
            <a:avLst/>
          </a:prstGeom>
          <a:noFill/>
          <a:ln>
            <a:noFill/>
          </a:ln>
        </p:spPr>
      </p:pic>
      <p:pic>
        <p:nvPicPr>
          <p:cNvPr id="217" name="Google Shape;217;ge34dbb73ad_1_0"/>
          <p:cNvPicPr preferRelativeResize="0"/>
          <p:nvPr/>
        </p:nvPicPr>
        <p:blipFill rotWithShape="1">
          <a:blip r:embed="rId4">
            <a:alphaModFix/>
          </a:blip>
          <a:srcRect b="0" l="0" r="0" t="0"/>
          <a:stretch/>
        </p:blipFill>
        <p:spPr>
          <a:xfrm>
            <a:off x="6331824" y="2056054"/>
            <a:ext cx="4682809" cy="2336600"/>
          </a:xfrm>
          <a:prstGeom prst="rect">
            <a:avLst/>
          </a:prstGeom>
          <a:noFill/>
          <a:ln>
            <a:noFill/>
          </a:ln>
        </p:spPr>
      </p:pic>
      <p:pic>
        <p:nvPicPr>
          <p:cNvPr id="218" name="Google Shape;218;ge34dbb73ad_1_0"/>
          <p:cNvPicPr preferRelativeResize="0"/>
          <p:nvPr/>
        </p:nvPicPr>
        <p:blipFill rotWithShape="1">
          <a:blip r:embed="rId5">
            <a:alphaModFix/>
          </a:blip>
          <a:srcRect b="0" l="0" r="0" t="0"/>
          <a:stretch/>
        </p:blipFill>
        <p:spPr>
          <a:xfrm>
            <a:off x="1964313" y="1955900"/>
            <a:ext cx="1847225" cy="2336600"/>
          </a:xfrm>
          <a:prstGeom prst="rect">
            <a:avLst/>
          </a:prstGeom>
          <a:noFill/>
          <a:ln>
            <a:noFill/>
          </a:ln>
        </p:spPr>
      </p:pic>
      <p:sp>
        <p:nvSpPr>
          <p:cNvPr id="219" name="Google Shape;219;ge34dbb73ad_1_0"/>
          <p:cNvSpPr/>
          <p:nvPr/>
        </p:nvSpPr>
        <p:spPr>
          <a:xfrm>
            <a:off x="537275" y="874625"/>
            <a:ext cx="11201400" cy="6462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s-ES" sz="2300">
                <a:solidFill>
                  <a:srgbClr val="351C75"/>
                </a:solidFill>
                <a:latin typeface="Rubik"/>
                <a:ea typeface="Rubik"/>
                <a:cs typeface="Rubik"/>
                <a:sym typeface="Rubik"/>
              </a:rPr>
              <a:t>INCOME SOURCE 1: </a:t>
            </a:r>
            <a:r>
              <a:rPr b="1" i="0" lang="es-ES" sz="2300" u="none" cap="none" strike="noStrike">
                <a:solidFill>
                  <a:srgbClr val="351C75"/>
                </a:solidFill>
                <a:latin typeface="Rubik"/>
                <a:ea typeface="Rubik"/>
                <a:cs typeface="Rubik"/>
                <a:sym typeface="Rubik"/>
              </a:rPr>
              <a:t> </a:t>
            </a:r>
            <a:r>
              <a:rPr b="1" lang="es-ES" sz="2300">
                <a:solidFill>
                  <a:srgbClr val="351C75"/>
                </a:solidFill>
                <a:latin typeface="Rubik"/>
                <a:ea typeface="Rubik"/>
                <a:cs typeface="Rubik"/>
                <a:sym typeface="Rubik"/>
              </a:rPr>
              <a:t>SELL INFORMATION ABOUT POTENTIAL CUSTOMERS </a:t>
            </a:r>
            <a:r>
              <a:rPr b="1" i="0" lang="es-ES" sz="2300" u="none" cap="none" strike="noStrike">
                <a:solidFill>
                  <a:srgbClr val="351C75"/>
                </a:solidFill>
                <a:latin typeface="Rubik"/>
                <a:ea typeface="Rubik"/>
                <a:cs typeface="Rubik"/>
                <a:sym typeface="Rubik"/>
              </a:rPr>
              <a:t> </a:t>
            </a:r>
            <a:r>
              <a:rPr b="1" lang="es-ES" sz="2300">
                <a:solidFill>
                  <a:srgbClr val="351C75"/>
                </a:solidFill>
                <a:latin typeface="Rubik"/>
                <a:ea typeface="Rubik"/>
                <a:cs typeface="Rubik"/>
                <a:sym typeface="Rubik"/>
              </a:rPr>
              <a:t>TO</a:t>
            </a:r>
            <a:r>
              <a:rPr b="1" i="0" lang="es-ES" sz="2300" u="none" cap="none" strike="noStrike">
                <a:solidFill>
                  <a:srgbClr val="351C75"/>
                </a:solidFill>
                <a:latin typeface="Rubik"/>
                <a:ea typeface="Rubik"/>
                <a:cs typeface="Rubik"/>
                <a:sym typeface="Rubik"/>
              </a:rPr>
              <a:t> GAMING COMPANIES</a:t>
            </a:r>
            <a:endParaRPr b="1" i="0" sz="700" u="none" cap="none" strike="noStrike">
              <a:solidFill>
                <a:srgbClr val="351C75"/>
              </a:solidFill>
              <a:latin typeface="Arial"/>
              <a:ea typeface="Arial"/>
              <a:cs typeface="Arial"/>
              <a:sym typeface="Arial"/>
            </a:endParaRPr>
          </a:p>
        </p:txBody>
      </p:sp>
      <p:sp>
        <p:nvSpPr>
          <p:cNvPr id="220" name="Google Shape;220;ge34dbb73ad_1_0"/>
          <p:cNvSpPr txBox="1"/>
          <p:nvPr/>
        </p:nvSpPr>
        <p:spPr>
          <a:xfrm>
            <a:off x="616150" y="5066500"/>
            <a:ext cx="4835400" cy="60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ES" sz="1500" u="none" cap="none" strike="noStrike">
                <a:solidFill>
                  <a:schemeClr val="lt1"/>
                </a:solidFill>
                <a:latin typeface="Open Sans"/>
                <a:ea typeface="Open Sans"/>
                <a:cs typeface="Open Sans"/>
                <a:sym typeface="Open Sans"/>
              </a:rPr>
              <a:t>Windows has some information about Will: </a:t>
            </a:r>
            <a:endParaRPr b="0" i="0" sz="1500" u="none" cap="none" strike="noStrike">
              <a:solidFill>
                <a:schemeClr val="lt1"/>
              </a:solidFill>
              <a:latin typeface="Open Sans"/>
              <a:ea typeface="Open Sans"/>
              <a:cs typeface="Open Sans"/>
              <a:sym typeface="Open Sans"/>
            </a:endParaRPr>
          </a:p>
          <a:p>
            <a:pPr indent="-323850" lvl="0" marL="457200" marR="0" rtl="0" algn="l">
              <a:lnSpc>
                <a:spcPct val="100000"/>
              </a:lnSpc>
              <a:spcBef>
                <a:spcPts val="0"/>
              </a:spcBef>
              <a:spcAft>
                <a:spcPts val="0"/>
              </a:spcAft>
              <a:buClr>
                <a:schemeClr val="lt1"/>
              </a:buClr>
              <a:buSzPts val="1500"/>
              <a:buFont typeface="Open Sans"/>
              <a:buChar char="●"/>
            </a:pPr>
            <a:r>
              <a:rPr b="0" i="0" lang="es-ES" sz="1500" u="none" cap="none" strike="noStrike">
                <a:solidFill>
                  <a:schemeClr val="lt1"/>
                </a:solidFill>
                <a:latin typeface="Open Sans"/>
                <a:ea typeface="Open Sans"/>
                <a:cs typeface="Open Sans"/>
                <a:sym typeface="Open Sans"/>
              </a:rPr>
              <a:t>Name</a:t>
            </a:r>
            <a:endParaRPr b="0" i="0" sz="1500" u="none" cap="none" strike="noStrike">
              <a:solidFill>
                <a:schemeClr val="lt1"/>
              </a:solidFill>
              <a:latin typeface="Open Sans"/>
              <a:ea typeface="Open Sans"/>
              <a:cs typeface="Open Sans"/>
              <a:sym typeface="Open Sans"/>
            </a:endParaRPr>
          </a:p>
          <a:p>
            <a:pPr indent="-323850" lvl="0" marL="457200" marR="0" rtl="0" algn="l">
              <a:lnSpc>
                <a:spcPct val="100000"/>
              </a:lnSpc>
              <a:spcBef>
                <a:spcPts val="0"/>
              </a:spcBef>
              <a:spcAft>
                <a:spcPts val="0"/>
              </a:spcAft>
              <a:buClr>
                <a:schemeClr val="lt1"/>
              </a:buClr>
              <a:buSzPts val="1500"/>
              <a:buFont typeface="Open Sans"/>
              <a:buChar char="●"/>
            </a:pPr>
            <a:r>
              <a:rPr b="0" i="0" lang="es-ES" sz="1500" u="none" cap="none" strike="noStrike">
                <a:solidFill>
                  <a:schemeClr val="lt1"/>
                </a:solidFill>
                <a:latin typeface="Open Sans"/>
                <a:ea typeface="Open Sans"/>
                <a:cs typeface="Open Sans"/>
                <a:sym typeface="Open Sans"/>
              </a:rPr>
              <a:t>Address</a:t>
            </a:r>
            <a:endParaRPr b="0" i="0" sz="15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lt1"/>
                </a:solidFill>
                <a:latin typeface="Open Sans"/>
                <a:ea typeface="Open Sans"/>
                <a:cs typeface="Open Sans"/>
                <a:sym typeface="Open Sans"/>
              </a:rPr>
              <a:t>but nothing further than public information</a:t>
            </a:r>
            <a:endParaRPr b="0" i="0" sz="1500" u="none" cap="none" strike="noStrike">
              <a:solidFill>
                <a:schemeClr val="lt1"/>
              </a:solidFill>
              <a:latin typeface="Open Sans"/>
              <a:ea typeface="Open Sans"/>
              <a:cs typeface="Open Sans"/>
              <a:sym typeface="Open Sans"/>
            </a:endParaRPr>
          </a:p>
        </p:txBody>
      </p:sp>
      <p:sp>
        <p:nvSpPr>
          <p:cNvPr id="221" name="Google Shape;221;ge34dbb73ad_1_0"/>
          <p:cNvSpPr txBox="1"/>
          <p:nvPr/>
        </p:nvSpPr>
        <p:spPr>
          <a:xfrm>
            <a:off x="616150" y="4368700"/>
            <a:ext cx="45006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ES" sz="1700" u="none" cap="none" strike="noStrike">
                <a:solidFill>
                  <a:srgbClr val="351C75"/>
                </a:solidFill>
                <a:highlight>
                  <a:srgbClr val="B5B2B2"/>
                </a:highlight>
                <a:latin typeface="Rubik"/>
                <a:ea typeface="Rubik"/>
                <a:cs typeface="Rubik"/>
                <a:sym typeface="Rubik"/>
              </a:rPr>
              <a:t>Will is the master of Fallout and he has the board game</a:t>
            </a:r>
            <a:r>
              <a:rPr b="1" i="0" lang="es-ES" sz="1700" u="none" cap="none" strike="noStrike">
                <a:solidFill>
                  <a:srgbClr val="FE8A54"/>
                </a:solidFill>
                <a:highlight>
                  <a:srgbClr val="B5B2B2"/>
                </a:highlight>
                <a:latin typeface="Rubik"/>
                <a:ea typeface="Rubik"/>
                <a:cs typeface="Rubik"/>
                <a:sym typeface="Rubik"/>
              </a:rPr>
              <a:t> </a:t>
            </a:r>
            <a:endParaRPr b="1" i="0" sz="1700" u="none" cap="none" strike="noStrike">
              <a:solidFill>
                <a:srgbClr val="FE8A54"/>
              </a:solidFill>
              <a:highlight>
                <a:srgbClr val="B5B2B2"/>
              </a:highlight>
              <a:latin typeface="Rubik"/>
              <a:ea typeface="Rubik"/>
              <a:cs typeface="Rubik"/>
              <a:sym typeface="Rubik"/>
            </a:endParaRPr>
          </a:p>
        </p:txBody>
      </p:sp>
      <p:sp>
        <p:nvSpPr>
          <p:cNvPr id="222" name="Google Shape;222;ge34dbb73ad_1_0"/>
          <p:cNvSpPr/>
          <p:nvPr/>
        </p:nvSpPr>
        <p:spPr>
          <a:xfrm>
            <a:off x="1535627" y="1722943"/>
            <a:ext cx="484200" cy="511500"/>
          </a:xfrm>
          <a:prstGeom prst="roundRect">
            <a:avLst>
              <a:gd fmla="val 17798" name="adj"/>
            </a:avLst>
          </a:prstGeom>
          <a:solidFill>
            <a:srgbClr val="BA1A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627F"/>
              </a:solidFill>
              <a:highlight>
                <a:srgbClr val="FF627F"/>
              </a:highlight>
              <a:latin typeface="Calibri"/>
              <a:ea typeface="Calibri"/>
              <a:cs typeface="Calibri"/>
              <a:sym typeface="Calibri"/>
            </a:endParaRPr>
          </a:p>
        </p:txBody>
      </p:sp>
      <p:sp>
        <p:nvSpPr>
          <p:cNvPr id="223" name="Google Shape;223;ge34dbb73ad_1_0"/>
          <p:cNvSpPr txBox="1"/>
          <p:nvPr/>
        </p:nvSpPr>
        <p:spPr>
          <a:xfrm>
            <a:off x="1591134" y="1810857"/>
            <a:ext cx="3732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rgbClr val="FFFFFF"/>
                </a:solidFill>
                <a:latin typeface="Rubik"/>
                <a:ea typeface="Rubik"/>
                <a:cs typeface="Rubik"/>
                <a:sym typeface="Rubik"/>
              </a:rPr>
              <a:t>1</a:t>
            </a:r>
            <a:endParaRPr b="1" i="0" sz="1800" u="none" cap="none" strike="noStrike">
              <a:solidFill>
                <a:srgbClr val="FFFFFF"/>
              </a:solidFill>
              <a:latin typeface="Rubik"/>
              <a:ea typeface="Rubik"/>
              <a:cs typeface="Rubik"/>
              <a:sym typeface="Rubik"/>
            </a:endParaRPr>
          </a:p>
        </p:txBody>
      </p:sp>
      <p:sp>
        <p:nvSpPr>
          <p:cNvPr id="224" name="Google Shape;224;ge34dbb73ad_1_0"/>
          <p:cNvSpPr txBox="1"/>
          <p:nvPr/>
        </p:nvSpPr>
        <p:spPr>
          <a:xfrm>
            <a:off x="5933775" y="4482675"/>
            <a:ext cx="5384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ES" sz="1700" u="none" cap="none" strike="noStrike">
                <a:solidFill>
                  <a:srgbClr val="351C75"/>
                </a:solidFill>
                <a:highlight>
                  <a:srgbClr val="B5B2B2"/>
                </a:highlight>
                <a:latin typeface="Rubik"/>
                <a:ea typeface="Rubik"/>
                <a:cs typeface="Rubik"/>
                <a:sym typeface="Rubik"/>
              </a:rPr>
              <a:t>Will plays the game with Dustin, Mike and Luca</a:t>
            </a:r>
            <a:r>
              <a:rPr b="1" lang="es-ES" sz="1700">
                <a:solidFill>
                  <a:srgbClr val="351C75"/>
                </a:solidFill>
                <a:highlight>
                  <a:srgbClr val="B5B2B2"/>
                </a:highlight>
                <a:latin typeface="Rubik"/>
                <a:ea typeface="Rubik"/>
                <a:cs typeface="Rubik"/>
                <a:sym typeface="Rubik"/>
              </a:rPr>
              <a:t>s</a:t>
            </a:r>
            <a:endParaRPr b="1" i="0" sz="1300" u="none" cap="none" strike="noStrike">
              <a:solidFill>
                <a:srgbClr val="351C75"/>
              </a:solidFill>
              <a:highlight>
                <a:srgbClr val="B5B2B2"/>
              </a:highlight>
              <a:latin typeface="Rubik"/>
              <a:ea typeface="Rubik"/>
              <a:cs typeface="Rubik"/>
              <a:sym typeface="Rubik"/>
            </a:endParaRPr>
          </a:p>
        </p:txBody>
      </p:sp>
      <p:sp>
        <p:nvSpPr>
          <p:cNvPr id="225" name="Google Shape;225;ge34dbb73ad_1_0"/>
          <p:cNvSpPr txBox="1"/>
          <p:nvPr/>
        </p:nvSpPr>
        <p:spPr>
          <a:xfrm>
            <a:off x="6123850" y="4914100"/>
            <a:ext cx="5100900" cy="60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ES" sz="1600" u="none" cap="none" strike="noStrike">
                <a:solidFill>
                  <a:schemeClr val="lt1"/>
                </a:solidFill>
                <a:latin typeface="Open Sans"/>
                <a:ea typeface="Open Sans"/>
                <a:cs typeface="Open Sans"/>
                <a:sym typeface="Open Sans"/>
              </a:rPr>
              <a:t>Windows doesn’t know Dustin, Mike and Lucas also play the game. </a:t>
            </a:r>
            <a:endParaRPr b="0" i="0" sz="1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1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ES" sz="1600" u="none" cap="none" strike="noStrike">
                <a:solidFill>
                  <a:schemeClr val="lt1"/>
                </a:solidFill>
                <a:latin typeface="Open Sans"/>
                <a:ea typeface="Open Sans"/>
                <a:cs typeface="Open Sans"/>
                <a:sym typeface="Open Sans"/>
              </a:rPr>
              <a:t>They are potential customers since they like this kind of games</a:t>
            </a:r>
            <a:r>
              <a:rPr b="0" i="0" lang="es-ES" sz="1400" u="none" cap="none" strike="noStrike">
                <a:solidFill>
                  <a:schemeClr val="lt1"/>
                </a:solidFill>
                <a:latin typeface="Open Sans"/>
                <a:ea typeface="Open Sans"/>
                <a:cs typeface="Open Sans"/>
                <a:sym typeface="Open Sans"/>
              </a:rPr>
              <a:t>. </a:t>
            </a:r>
            <a:endParaRPr b="0" i="0" sz="1400" u="none" cap="none" strike="noStrike">
              <a:solidFill>
                <a:schemeClr val="lt1"/>
              </a:solidFill>
              <a:latin typeface="Open Sans"/>
              <a:ea typeface="Open Sans"/>
              <a:cs typeface="Open Sans"/>
              <a:sym typeface="Open Sans"/>
            </a:endParaRPr>
          </a:p>
        </p:txBody>
      </p:sp>
      <p:sp>
        <p:nvSpPr>
          <p:cNvPr id="226" name="Google Shape;226;ge34dbb73ad_1_0"/>
          <p:cNvSpPr/>
          <p:nvPr/>
        </p:nvSpPr>
        <p:spPr>
          <a:xfrm>
            <a:off x="6068027" y="1739743"/>
            <a:ext cx="484200" cy="511500"/>
          </a:xfrm>
          <a:prstGeom prst="roundRect">
            <a:avLst>
              <a:gd fmla="val 17798" name="adj"/>
            </a:avLst>
          </a:prstGeom>
          <a:solidFill>
            <a:srgbClr val="BA1A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6"/>
              </a:solidFill>
              <a:highlight>
                <a:schemeClr val="accent6"/>
              </a:highlight>
              <a:latin typeface="Calibri"/>
              <a:ea typeface="Calibri"/>
              <a:cs typeface="Calibri"/>
              <a:sym typeface="Calibri"/>
            </a:endParaRPr>
          </a:p>
        </p:txBody>
      </p:sp>
      <p:sp>
        <p:nvSpPr>
          <p:cNvPr id="227" name="Google Shape;227;ge34dbb73ad_1_0"/>
          <p:cNvSpPr txBox="1"/>
          <p:nvPr/>
        </p:nvSpPr>
        <p:spPr>
          <a:xfrm>
            <a:off x="6163134" y="1810857"/>
            <a:ext cx="3732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rgbClr val="FFFFFF"/>
                </a:solidFill>
                <a:latin typeface="Rubik"/>
                <a:ea typeface="Rubik"/>
                <a:cs typeface="Rubik"/>
                <a:sym typeface="Rubik"/>
              </a:rPr>
              <a:t>2</a:t>
            </a:r>
            <a:endParaRPr b="1" i="0" sz="1800" u="none" cap="none" strike="noStrike">
              <a:solidFill>
                <a:srgbClr val="FFFFFF"/>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Perro parado en la calle&#10;&#10;Descripción generada automáticamente con confianza media" id="232" name="Google Shape;232;ge34dbb73ad_1_41"/>
          <p:cNvPicPr preferRelativeResize="0"/>
          <p:nvPr/>
        </p:nvPicPr>
        <p:blipFill rotWithShape="1">
          <a:blip r:embed="rId3">
            <a:alphaModFix amt="50000"/>
          </a:blip>
          <a:srcRect b="0" l="0" r="0" t="0"/>
          <a:stretch/>
        </p:blipFill>
        <p:spPr>
          <a:xfrm>
            <a:off x="0" y="0"/>
            <a:ext cx="12192000" cy="6858000"/>
          </a:xfrm>
          <a:prstGeom prst="rect">
            <a:avLst/>
          </a:prstGeom>
          <a:noFill/>
          <a:ln>
            <a:noFill/>
          </a:ln>
        </p:spPr>
      </p:pic>
      <p:sp>
        <p:nvSpPr>
          <p:cNvPr id="233" name="Google Shape;233;ge34dbb73ad_1_41"/>
          <p:cNvSpPr/>
          <p:nvPr/>
        </p:nvSpPr>
        <p:spPr>
          <a:xfrm>
            <a:off x="228600" y="4579925"/>
            <a:ext cx="2750400" cy="1282800"/>
          </a:xfrm>
          <a:prstGeom prst="rect">
            <a:avLst/>
          </a:prstGeom>
          <a:solidFill>
            <a:schemeClr val="lt2"/>
          </a:solidFill>
          <a:ln>
            <a:noFill/>
          </a:ln>
        </p:spPr>
        <p:txBody>
          <a:bodyPr anchorCtr="0" anchor="t" bIns="60950" lIns="243825" spcFirstLastPara="1" rIns="243825" wrap="square" tIns="45700">
            <a:noAutofit/>
          </a:bodyPr>
          <a:lstStyle/>
          <a:p>
            <a:pPr indent="0" lvl="0" marL="0" marR="0" rtl="0" algn="ctr">
              <a:lnSpc>
                <a:spcPct val="89000"/>
              </a:lnSpc>
              <a:spcBef>
                <a:spcPts val="0"/>
              </a:spcBef>
              <a:spcAft>
                <a:spcPts val="0"/>
              </a:spcAft>
              <a:buClr>
                <a:srgbClr val="000000"/>
              </a:buClr>
              <a:buSzPts val="1467"/>
              <a:buFont typeface="Arial"/>
              <a:buNone/>
            </a:pPr>
            <a:r>
              <a:rPr b="0" i="0" lang="es-ES" sz="1467" u="none" cap="none" strike="noStrike">
                <a:solidFill>
                  <a:schemeClr val="dk1"/>
                </a:solidFill>
                <a:latin typeface="Open Sans Light"/>
                <a:ea typeface="Open Sans Light"/>
                <a:cs typeface="Open Sans Light"/>
                <a:sym typeface="Open Sans Light"/>
              </a:rPr>
              <a:t>If the people who play with Mike use the bot, we can gather their information and  behaviours in different situations. </a:t>
            </a:r>
            <a:endParaRPr b="0" i="0" sz="1467" u="none" cap="none" strike="noStrike">
              <a:solidFill>
                <a:schemeClr val="dk1"/>
              </a:solidFill>
              <a:latin typeface="Open Sans Light"/>
              <a:ea typeface="Open Sans Light"/>
              <a:cs typeface="Open Sans Light"/>
              <a:sym typeface="Open Sans Light"/>
            </a:endParaRPr>
          </a:p>
        </p:txBody>
      </p:sp>
      <p:sp>
        <p:nvSpPr>
          <p:cNvPr id="234" name="Google Shape;234;ge34dbb73ad_1_41"/>
          <p:cNvSpPr/>
          <p:nvPr/>
        </p:nvSpPr>
        <p:spPr>
          <a:xfrm>
            <a:off x="3034700" y="4579775"/>
            <a:ext cx="2650500" cy="1282800"/>
          </a:xfrm>
          <a:prstGeom prst="rect">
            <a:avLst/>
          </a:prstGeom>
          <a:solidFill>
            <a:schemeClr val="lt2"/>
          </a:solidFill>
          <a:ln>
            <a:noFill/>
          </a:ln>
        </p:spPr>
        <p:txBody>
          <a:bodyPr anchorCtr="0" anchor="t" bIns="60950" lIns="243825" spcFirstLastPara="1" rIns="243825" wrap="square" tIns="45700">
            <a:noAutofit/>
          </a:bodyPr>
          <a:lstStyle/>
          <a:p>
            <a:pPr indent="0" lvl="0" marL="0" marR="0" rtl="0" algn="ctr">
              <a:lnSpc>
                <a:spcPct val="89000"/>
              </a:lnSpc>
              <a:spcBef>
                <a:spcPts val="0"/>
              </a:spcBef>
              <a:spcAft>
                <a:spcPts val="0"/>
              </a:spcAft>
              <a:buClr>
                <a:srgbClr val="000000"/>
              </a:buClr>
              <a:buSzPts val="1467"/>
              <a:buFont typeface="Arial"/>
              <a:buNone/>
            </a:pPr>
            <a:r>
              <a:t/>
            </a:r>
            <a:endParaRPr sz="1467">
              <a:solidFill>
                <a:schemeClr val="dk1"/>
              </a:solidFill>
              <a:latin typeface="Open Sans Light"/>
              <a:ea typeface="Open Sans Light"/>
              <a:cs typeface="Open Sans Light"/>
              <a:sym typeface="Open Sans Light"/>
            </a:endParaRPr>
          </a:p>
          <a:p>
            <a:pPr indent="0" lvl="0" marL="0" marR="0" rtl="0" algn="ctr">
              <a:lnSpc>
                <a:spcPct val="89000"/>
              </a:lnSpc>
              <a:spcBef>
                <a:spcPts val="0"/>
              </a:spcBef>
              <a:spcAft>
                <a:spcPts val="0"/>
              </a:spcAft>
              <a:buClr>
                <a:srgbClr val="000000"/>
              </a:buClr>
              <a:buSzPts val="1467"/>
              <a:buFont typeface="Arial"/>
              <a:buNone/>
            </a:pPr>
            <a:r>
              <a:rPr b="0" i="0" lang="es-ES" sz="1467" u="none" cap="none" strike="noStrike">
                <a:solidFill>
                  <a:schemeClr val="dk1"/>
                </a:solidFill>
                <a:latin typeface="Open Sans Light"/>
                <a:ea typeface="Open Sans Light"/>
                <a:cs typeface="Open Sans Light"/>
                <a:sym typeface="Open Sans Light"/>
              </a:rPr>
              <a:t>Segmentation with the ways a person react to situations.</a:t>
            </a:r>
            <a:endParaRPr b="0" i="0" sz="1467" u="none" cap="none" strike="noStrike">
              <a:solidFill>
                <a:schemeClr val="dk1"/>
              </a:solidFill>
              <a:latin typeface="Open Sans Light"/>
              <a:ea typeface="Open Sans Light"/>
              <a:cs typeface="Open Sans Light"/>
              <a:sym typeface="Open Sans Light"/>
            </a:endParaRPr>
          </a:p>
        </p:txBody>
      </p:sp>
      <p:sp>
        <p:nvSpPr>
          <p:cNvPr id="235" name="Google Shape;235;ge34dbb73ad_1_41"/>
          <p:cNvSpPr txBox="1"/>
          <p:nvPr/>
        </p:nvSpPr>
        <p:spPr>
          <a:xfrm>
            <a:off x="528050" y="3361350"/>
            <a:ext cx="20226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cap="none" strike="noStrike">
                <a:solidFill>
                  <a:schemeClr val="dk1"/>
                </a:solidFill>
                <a:latin typeface="Open Sans"/>
                <a:ea typeface="Open Sans"/>
                <a:cs typeface="Open Sans"/>
                <a:sym typeface="Open Sans"/>
              </a:rPr>
              <a:t>Gather personal information</a:t>
            </a:r>
            <a:endParaRPr b="1" i="0" sz="1800" cap="none" strike="noStrike">
              <a:solidFill>
                <a:schemeClr val="dk1"/>
              </a:solidFill>
              <a:latin typeface="Open Sans"/>
              <a:ea typeface="Open Sans"/>
              <a:cs typeface="Open Sans"/>
              <a:sym typeface="Open Sans"/>
            </a:endParaRPr>
          </a:p>
        </p:txBody>
      </p:sp>
      <p:sp>
        <p:nvSpPr>
          <p:cNvPr id="236" name="Google Shape;236;ge34dbb73ad_1_41"/>
          <p:cNvSpPr/>
          <p:nvPr/>
        </p:nvSpPr>
        <p:spPr>
          <a:xfrm>
            <a:off x="5740900" y="4579775"/>
            <a:ext cx="3321900" cy="1282800"/>
          </a:xfrm>
          <a:prstGeom prst="rect">
            <a:avLst/>
          </a:prstGeom>
          <a:solidFill>
            <a:schemeClr val="lt2"/>
          </a:solidFill>
          <a:ln>
            <a:noFill/>
          </a:ln>
        </p:spPr>
        <p:txBody>
          <a:bodyPr anchorCtr="0" anchor="t" bIns="60950" lIns="243825" spcFirstLastPara="1" rIns="243825" wrap="square" tIns="45700">
            <a:noAutofit/>
          </a:bodyPr>
          <a:lstStyle/>
          <a:p>
            <a:pPr indent="0" lvl="0" marL="0" marR="0" rtl="0" algn="ctr">
              <a:lnSpc>
                <a:spcPct val="89000"/>
              </a:lnSpc>
              <a:spcBef>
                <a:spcPts val="0"/>
              </a:spcBef>
              <a:spcAft>
                <a:spcPts val="0"/>
              </a:spcAft>
              <a:buClr>
                <a:srgbClr val="000000"/>
              </a:buClr>
              <a:buSzPts val="1467"/>
              <a:buFont typeface="Arial"/>
              <a:buNone/>
            </a:pPr>
            <a:r>
              <a:rPr b="0" i="0" lang="es-ES" sz="1467" u="none" cap="none" strike="noStrike">
                <a:solidFill>
                  <a:schemeClr val="dk1"/>
                </a:solidFill>
                <a:latin typeface="Open Sans Light"/>
                <a:ea typeface="Open Sans Light"/>
                <a:cs typeface="Open Sans Light"/>
                <a:sym typeface="Open Sans Light"/>
              </a:rPr>
              <a:t>Known which games will be trendy for the next season</a:t>
            </a:r>
            <a:endParaRPr b="0" i="0" sz="1467" u="none" cap="none" strike="noStrike">
              <a:solidFill>
                <a:schemeClr val="dk1"/>
              </a:solidFill>
              <a:latin typeface="Open Sans Light"/>
              <a:ea typeface="Open Sans Light"/>
              <a:cs typeface="Open Sans Light"/>
              <a:sym typeface="Open Sans Light"/>
            </a:endParaRPr>
          </a:p>
          <a:p>
            <a:pPr indent="0" lvl="0" marL="0" marR="0" rtl="0" algn="ctr">
              <a:lnSpc>
                <a:spcPct val="89000"/>
              </a:lnSpc>
              <a:spcBef>
                <a:spcPts val="0"/>
              </a:spcBef>
              <a:spcAft>
                <a:spcPts val="0"/>
              </a:spcAft>
              <a:buClr>
                <a:srgbClr val="000000"/>
              </a:buClr>
              <a:buSzPts val="1467"/>
              <a:buFont typeface="Arial"/>
              <a:buNone/>
            </a:pPr>
            <a:r>
              <a:t/>
            </a:r>
            <a:endParaRPr b="0" i="0" sz="1467" u="none" cap="none" strike="noStrike">
              <a:solidFill>
                <a:schemeClr val="dk1"/>
              </a:solidFill>
              <a:latin typeface="Open Sans Light"/>
              <a:ea typeface="Open Sans Light"/>
              <a:cs typeface="Open Sans Light"/>
              <a:sym typeface="Open Sans Light"/>
            </a:endParaRPr>
          </a:p>
          <a:p>
            <a:pPr indent="0" lvl="0" marL="0" marR="0" rtl="0" algn="ctr">
              <a:lnSpc>
                <a:spcPct val="89000"/>
              </a:lnSpc>
              <a:spcBef>
                <a:spcPts val="0"/>
              </a:spcBef>
              <a:spcAft>
                <a:spcPts val="0"/>
              </a:spcAft>
              <a:buClr>
                <a:srgbClr val="000000"/>
              </a:buClr>
              <a:buSzPts val="1467"/>
              <a:buFont typeface="Arial"/>
              <a:buNone/>
            </a:pPr>
            <a:r>
              <a:rPr b="0" i="0" lang="es-ES" sz="1467" u="none" cap="none" strike="noStrike">
                <a:solidFill>
                  <a:schemeClr val="dk1"/>
                </a:solidFill>
                <a:latin typeface="Open Sans Light"/>
                <a:ea typeface="Open Sans Light"/>
                <a:cs typeface="Open Sans Light"/>
                <a:sym typeface="Open Sans Light"/>
              </a:rPr>
              <a:t>Give game recommendations or develop new types of games.</a:t>
            </a:r>
            <a:endParaRPr b="0" i="0" sz="1467" u="none" cap="none" strike="noStrike">
              <a:solidFill>
                <a:schemeClr val="dk1"/>
              </a:solidFill>
              <a:latin typeface="Open Sans Light"/>
              <a:ea typeface="Open Sans Light"/>
              <a:cs typeface="Open Sans Light"/>
              <a:sym typeface="Open Sans Light"/>
            </a:endParaRPr>
          </a:p>
        </p:txBody>
      </p:sp>
      <p:sp>
        <p:nvSpPr>
          <p:cNvPr id="237" name="Google Shape;237;ge34dbb73ad_1_41"/>
          <p:cNvSpPr txBox="1"/>
          <p:nvPr/>
        </p:nvSpPr>
        <p:spPr>
          <a:xfrm>
            <a:off x="5962925" y="3298550"/>
            <a:ext cx="2987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Open Sans"/>
                <a:ea typeface="Open Sans"/>
                <a:cs typeface="Open Sans"/>
                <a:sym typeface="Open Sans"/>
              </a:rPr>
              <a:t>Predict customer behaviour and recommendation engine</a:t>
            </a:r>
            <a:endParaRPr b="1" i="0" sz="1800" u="none" cap="none" strike="noStrike">
              <a:solidFill>
                <a:schemeClr val="dk1"/>
              </a:solidFill>
              <a:latin typeface="Open Sans"/>
              <a:ea typeface="Open Sans"/>
              <a:cs typeface="Open Sans"/>
              <a:sym typeface="Open Sans"/>
            </a:endParaRPr>
          </a:p>
        </p:txBody>
      </p:sp>
      <p:sp>
        <p:nvSpPr>
          <p:cNvPr id="238" name="Google Shape;238;ge34dbb73ad_1_41"/>
          <p:cNvSpPr/>
          <p:nvPr/>
        </p:nvSpPr>
        <p:spPr>
          <a:xfrm>
            <a:off x="1048493" y="2138866"/>
            <a:ext cx="1110600" cy="1059000"/>
          </a:xfrm>
          <a:prstGeom prst="ellipse">
            <a:avLst/>
          </a:prstGeom>
          <a:solidFill>
            <a:srgbClr val="BA1A5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sp>
        <p:nvSpPr>
          <p:cNvPr id="239" name="Google Shape;239;ge34dbb73ad_1_41"/>
          <p:cNvSpPr/>
          <p:nvPr/>
        </p:nvSpPr>
        <p:spPr>
          <a:xfrm>
            <a:off x="1381507" y="2394455"/>
            <a:ext cx="441242" cy="547689"/>
          </a:xfrm>
          <a:custGeom>
            <a:rect b="b" l="l" r="r" t="t"/>
            <a:pathLst>
              <a:path extrusionOk="0" h="549" w="422">
                <a:moveTo>
                  <a:pt x="422" y="171"/>
                </a:moveTo>
                <a:cubicBezTo>
                  <a:pt x="422" y="68"/>
                  <a:pt x="422" y="68"/>
                  <a:pt x="422" y="68"/>
                </a:cubicBezTo>
                <a:cubicBezTo>
                  <a:pt x="422" y="24"/>
                  <a:pt x="314" y="0"/>
                  <a:pt x="211" y="0"/>
                </a:cubicBezTo>
                <a:cubicBezTo>
                  <a:pt x="109" y="0"/>
                  <a:pt x="0" y="24"/>
                  <a:pt x="0" y="68"/>
                </a:cubicBezTo>
                <a:cubicBezTo>
                  <a:pt x="0" y="171"/>
                  <a:pt x="0" y="171"/>
                  <a:pt x="0" y="171"/>
                </a:cubicBezTo>
                <a:cubicBezTo>
                  <a:pt x="0" y="181"/>
                  <a:pt x="6" y="189"/>
                  <a:pt x="14" y="197"/>
                </a:cubicBezTo>
                <a:cubicBezTo>
                  <a:pt x="5" y="205"/>
                  <a:pt x="0" y="213"/>
                  <a:pt x="0" y="222"/>
                </a:cubicBezTo>
                <a:cubicBezTo>
                  <a:pt x="0" y="326"/>
                  <a:pt x="0" y="326"/>
                  <a:pt x="0" y="326"/>
                </a:cubicBezTo>
                <a:cubicBezTo>
                  <a:pt x="0" y="335"/>
                  <a:pt x="6" y="344"/>
                  <a:pt x="14" y="352"/>
                </a:cubicBezTo>
                <a:cubicBezTo>
                  <a:pt x="5" y="359"/>
                  <a:pt x="0" y="368"/>
                  <a:pt x="0" y="377"/>
                </a:cubicBezTo>
                <a:cubicBezTo>
                  <a:pt x="0" y="481"/>
                  <a:pt x="0" y="481"/>
                  <a:pt x="0" y="481"/>
                </a:cubicBezTo>
                <a:cubicBezTo>
                  <a:pt x="0" y="525"/>
                  <a:pt x="109" y="549"/>
                  <a:pt x="211" y="549"/>
                </a:cubicBezTo>
                <a:cubicBezTo>
                  <a:pt x="314" y="549"/>
                  <a:pt x="422" y="525"/>
                  <a:pt x="422" y="481"/>
                </a:cubicBezTo>
                <a:cubicBezTo>
                  <a:pt x="422" y="377"/>
                  <a:pt x="422" y="377"/>
                  <a:pt x="422" y="377"/>
                </a:cubicBezTo>
                <a:cubicBezTo>
                  <a:pt x="422" y="368"/>
                  <a:pt x="418" y="359"/>
                  <a:pt x="408" y="352"/>
                </a:cubicBezTo>
                <a:cubicBezTo>
                  <a:pt x="417" y="344"/>
                  <a:pt x="422" y="335"/>
                  <a:pt x="422" y="326"/>
                </a:cubicBezTo>
                <a:cubicBezTo>
                  <a:pt x="422" y="222"/>
                  <a:pt x="422" y="222"/>
                  <a:pt x="422" y="222"/>
                </a:cubicBezTo>
                <a:cubicBezTo>
                  <a:pt x="422" y="213"/>
                  <a:pt x="418" y="205"/>
                  <a:pt x="408" y="197"/>
                </a:cubicBezTo>
                <a:cubicBezTo>
                  <a:pt x="417" y="189"/>
                  <a:pt x="422" y="181"/>
                  <a:pt x="422" y="171"/>
                </a:cubicBezTo>
                <a:moveTo>
                  <a:pt x="394" y="190"/>
                </a:moveTo>
                <a:cubicBezTo>
                  <a:pt x="393" y="191"/>
                  <a:pt x="393" y="191"/>
                  <a:pt x="392" y="192"/>
                </a:cubicBezTo>
                <a:cubicBezTo>
                  <a:pt x="363" y="210"/>
                  <a:pt x="296" y="225"/>
                  <a:pt x="211" y="225"/>
                </a:cubicBezTo>
                <a:cubicBezTo>
                  <a:pt x="126" y="225"/>
                  <a:pt x="60" y="210"/>
                  <a:pt x="31" y="192"/>
                </a:cubicBezTo>
                <a:cubicBezTo>
                  <a:pt x="30" y="191"/>
                  <a:pt x="29" y="191"/>
                  <a:pt x="29" y="190"/>
                </a:cubicBezTo>
                <a:cubicBezTo>
                  <a:pt x="19" y="184"/>
                  <a:pt x="14" y="178"/>
                  <a:pt x="14" y="171"/>
                </a:cubicBezTo>
                <a:cubicBezTo>
                  <a:pt x="14" y="94"/>
                  <a:pt x="14" y="94"/>
                  <a:pt x="14" y="94"/>
                </a:cubicBezTo>
                <a:cubicBezTo>
                  <a:pt x="47" y="121"/>
                  <a:pt x="131" y="136"/>
                  <a:pt x="211" y="136"/>
                </a:cubicBezTo>
                <a:cubicBezTo>
                  <a:pt x="292" y="136"/>
                  <a:pt x="376" y="121"/>
                  <a:pt x="408" y="94"/>
                </a:cubicBezTo>
                <a:cubicBezTo>
                  <a:pt x="408" y="171"/>
                  <a:pt x="408" y="171"/>
                  <a:pt x="408" y="171"/>
                </a:cubicBezTo>
                <a:cubicBezTo>
                  <a:pt x="408" y="178"/>
                  <a:pt x="403" y="184"/>
                  <a:pt x="394" y="190"/>
                </a:cubicBezTo>
                <a:moveTo>
                  <a:pt x="211" y="14"/>
                </a:moveTo>
                <a:cubicBezTo>
                  <a:pt x="327" y="14"/>
                  <a:pt x="408" y="42"/>
                  <a:pt x="408" y="68"/>
                </a:cubicBezTo>
                <a:cubicBezTo>
                  <a:pt x="408" y="93"/>
                  <a:pt x="327" y="122"/>
                  <a:pt x="211" y="122"/>
                </a:cubicBezTo>
                <a:cubicBezTo>
                  <a:pt x="95" y="122"/>
                  <a:pt x="14" y="93"/>
                  <a:pt x="14" y="68"/>
                </a:cubicBezTo>
                <a:cubicBezTo>
                  <a:pt x="14" y="42"/>
                  <a:pt x="95" y="14"/>
                  <a:pt x="211" y="14"/>
                </a:cubicBezTo>
                <a:moveTo>
                  <a:pt x="394" y="345"/>
                </a:moveTo>
                <a:cubicBezTo>
                  <a:pt x="393" y="345"/>
                  <a:pt x="393" y="346"/>
                  <a:pt x="392" y="346"/>
                </a:cubicBezTo>
                <a:cubicBezTo>
                  <a:pt x="363" y="365"/>
                  <a:pt x="297" y="380"/>
                  <a:pt x="211" y="380"/>
                </a:cubicBezTo>
                <a:cubicBezTo>
                  <a:pt x="126" y="380"/>
                  <a:pt x="60" y="365"/>
                  <a:pt x="31" y="346"/>
                </a:cubicBezTo>
                <a:cubicBezTo>
                  <a:pt x="30" y="346"/>
                  <a:pt x="29" y="345"/>
                  <a:pt x="29" y="345"/>
                </a:cubicBezTo>
                <a:cubicBezTo>
                  <a:pt x="20" y="339"/>
                  <a:pt x="14" y="332"/>
                  <a:pt x="14" y="326"/>
                </a:cubicBezTo>
                <a:cubicBezTo>
                  <a:pt x="14" y="248"/>
                  <a:pt x="14" y="248"/>
                  <a:pt x="14" y="248"/>
                </a:cubicBezTo>
                <a:cubicBezTo>
                  <a:pt x="47" y="276"/>
                  <a:pt x="131" y="290"/>
                  <a:pt x="211" y="290"/>
                </a:cubicBezTo>
                <a:cubicBezTo>
                  <a:pt x="292" y="290"/>
                  <a:pt x="376" y="276"/>
                  <a:pt x="408" y="248"/>
                </a:cubicBezTo>
                <a:cubicBezTo>
                  <a:pt x="408" y="326"/>
                  <a:pt x="408" y="326"/>
                  <a:pt x="408" y="326"/>
                </a:cubicBezTo>
                <a:cubicBezTo>
                  <a:pt x="408" y="332"/>
                  <a:pt x="403" y="339"/>
                  <a:pt x="394" y="345"/>
                </a:cubicBezTo>
                <a:moveTo>
                  <a:pt x="211" y="535"/>
                </a:moveTo>
                <a:cubicBezTo>
                  <a:pt x="95" y="535"/>
                  <a:pt x="14" y="506"/>
                  <a:pt x="14" y="481"/>
                </a:cubicBezTo>
                <a:cubicBezTo>
                  <a:pt x="14" y="403"/>
                  <a:pt x="14" y="403"/>
                  <a:pt x="14" y="403"/>
                </a:cubicBezTo>
                <a:cubicBezTo>
                  <a:pt x="47" y="430"/>
                  <a:pt x="131" y="445"/>
                  <a:pt x="211" y="445"/>
                </a:cubicBezTo>
                <a:cubicBezTo>
                  <a:pt x="292" y="445"/>
                  <a:pt x="376" y="430"/>
                  <a:pt x="408" y="403"/>
                </a:cubicBezTo>
                <a:cubicBezTo>
                  <a:pt x="408" y="481"/>
                  <a:pt x="408" y="481"/>
                  <a:pt x="408" y="481"/>
                </a:cubicBezTo>
                <a:cubicBezTo>
                  <a:pt x="408" y="506"/>
                  <a:pt x="327" y="535"/>
                  <a:pt x="211" y="535"/>
                </a:cubicBezTo>
                <a:moveTo>
                  <a:pt x="408" y="377"/>
                </a:moveTo>
                <a:cubicBezTo>
                  <a:pt x="408" y="403"/>
                  <a:pt x="327" y="431"/>
                  <a:pt x="211" y="431"/>
                </a:cubicBezTo>
                <a:cubicBezTo>
                  <a:pt x="95" y="431"/>
                  <a:pt x="14" y="403"/>
                  <a:pt x="14" y="377"/>
                </a:cubicBezTo>
                <a:cubicBezTo>
                  <a:pt x="14" y="370"/>
                  <a:pt x="20" y="364"/>
                  <a:pt x="26" y="360"/>
                </a:cubicBezTo>
                <a:cubicBezTo>
                  <a:pt x="65" y="382"/>
                  <a:pt x="140" y="394"/>
                  <a:pt x="211" y="394"/>
                </a:cubicBezTo>
                <a:cubicBezTo>
                  <a:pt x="283" y="394"/>
                  <a:pt x="358" y="382"/>
                  <a:pt x="396" y="360"/>
                </a:cubicBezTo>
                <a:cubicBezTo>
                  <a:pt x="402" y="364"/>
                  <a:pt x="408" y="370"/>
                  <a:pt x="408" y="377"/>
                </a:cubicBezTo>
                <a:moveTo>
                  <a:pt x="408" y="222"/>
                </a:moveTo>
                <a:cubicBezTo>
                  <a:pt x="408" y="248"/>
                  <a:pt x="327" y="276"/>
                  <a:pt x="211" y="276"/>
                </a:cubicBezTo>
                <a:cubicBezTo>
                  <a:pt x="95" y="276"/>
                  <a:pt x="14" y="248"/>
                  <a:pt x="14" y="222"/>
                </a:cubicBezTo>
                <a:cubicBezTo>
                  <a:pt x="14" y="216"/>
                  <a:pt x="20" y="210"/>
                  <a:pt x="26" y="205"/>
                </a:cubicBezTo>
                <a:cubicBezTo>
                  <a:pt x="65" y="228"/>
                  <a:pt x="140" y="239"/>
                  <a:pt x="211" y="239"/>
                </a:cubicBezTo>
                <a:cubicBezTo>
                  <a:pt x="283" y="239"/>
                  <a:pt x="358" y="228"/>
                  <a:pt x="397" y="205"/>
                </a:cubicBezTo>
                <a:cubicBezTo>
                  <a:pt x="403" y="210"/>
                  <a:pt x="408" y="216"/>
                  <a:pt x="408" y="222"/>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sp>
        <p:nvSpPr>
          <p:cNvPr id="240" name="Google Shape;240;ge34dbb73ad_1_41"/>
          <p:cNvSpPr/>
          <p:nvPr/>
        </p:nvSpPr>
        <p:spPr>
          <a:xfrm>
            <a:off x="3750806" y="2139765"/>
            <a:ext cx="1110600" cy="1057200"/>
          </a:xfrm>
          <a:prstGeom prst="ellipse">
            <a:avLst/>
          </a:prstGeom>
          <a:solidFill>
            <a:srgbClr val="BA1A5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sp>
        <p:nvSpPr>
          <p:cNvPr id="241" name="Google Shape;241;ge34dbb73ad_1_41"/>
          <p:cNvSpPr/>
          <p:nvPr/>
        </p:nvSpPr>
        <p:spPr>
          <a:xfrm>
            <a:off x="6863119" y="2138863"/>
            <a:ext cx="1108800" cy="1059000"/>
          </a:xfrm>
          <a:prstGeom prst="ellipse">
            <a:avLst/>
          </a:prstGeom>
          <a:solidFill>
            <a:srgbClr val="BA1A5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grpSp>
        <p:nvGrpSpPr>
          <p:cNvPr id="242" name="Google Shape;242;ge34dbb73ad_1_41"/>
          <p:cNvGrpSpPr/>
          <p:nvPr/>
        </p:nvGrpSpPr>
        <p:grpSpPr>
          <a:xfrm>
            <a:off x="7072973" y="2378112"/>
            <a:ext cx="639408" cy="544514"/>
            <a:chOff x="1519144" y="5267544"/>
            <a:chExt cx="609599" cy="544514"/>
          </a:xfrm>
        </p:grpSpPr>
        <p:sp>
          <p:nvSpPr>
            <p:cNvPr id="243" name="Google Shape;243;ge34dbb73ad_1_41"/>
            <p:cNvSpPr/>
            <p:nvPr/>
          </p:nvSpPr>
          <p:spPr>
            <a:xfrm>
              <a:off x="1519144" y="5267544"/>
              <a:ext cx="609599" cy="544514"/>
            </a:xfrm>
            <a:custGeom>
              <a:rect b="b" l="l" r="r" t="t"/>
              <a:pathLst>
                <a:path extrusionOk="0" h="546" w="612">
                  <a:moveTo>
                    <a:pt x="610" y="382"/>
                  </a:moveTo>
                  <a:cubicBezTo>
                    <a:pt x="610" y="50"/>
                    <a:pt x="610" y="50"/>
                    <a:pt x="610" y="50"/>
                  </a:cubicBezTo>
                  <a:cubicBezTo>
                    <a:pt x="610" y="22"/>
                    <a:pt x="587" y="0"/>
                    <a:pt x="559" y="0"/>
                  </a:cubicBezTo>
                  <a:cubicBezTo>
                    <a:pt x="51" y="0"/>
                    <a:pt x="51" y="0"/>
                    <a:pt x="51" y="0"/>
                  </a:cubicBezTo>
                  <a:cubicBezTo>
                    <a:pt x="23" y="0"/>
                    <a:pt x="0" y="22"/>
                    <a:pt x="0" y="50"/>
                  </a:cubicBezTo>
                  <a:cubicBezTo>
                    <a:pt x="0" y="382"/>
                    <a:pt x="0" y="382"/>
                    <a:pt x="0" y="382"/>
                  </a:cubicBezTo>
                  <a:cubicBezTo>
                    <a:pt x="0" y="410"/>
                    <a:pt x="23" y="432"/>
                    <a:pt x="51" y="432"/>
                  </a:cubicBezTo>
                  <a:cubicBezTo>
                    <a:pt x="439" y="432"/>
                    <a:pt x="439" y="432"/>
                    <a:pt x="439" y="432"/>
                  </a:cubicBezTo>
                  <a:cubicBezTo>
                    <a:pt x="545" y="527"/>
                    <a:pt x="545" y="527"/>
                    <a:pt x="545" y="527"/>
                  </a:cubicBezTo>
                  <a:cubicBezTo>
                    <a:pt x="546" y="529"/>
                    <a:pt x="548" y="529"/>
                    <a:pt x="549" y="529"/>
                  </a:cubicBezTo>
                  <a:cubicBezTo>
                    <a:pt x="551" y="529"/>
                    <a:pt x="553" y="529"/>
                    <a:pt x="554" y="527"/>
                  </a:cubicBezTo>
                  <a:cubicBezTo>
                    <a:pt x="555" y="526"/>
                    <a:pt x="555" y="526"/>
                    <a:pt x="555" y="526"/>
                  </a:cubicBezTo>
                  <a:cubicBezTo>
                    <a:pt x="568" y="539"/>
                    <a:pt x="568" y="539"/>
                    <a:pt x="568" y="539"/>
                  </a:cubicBezTo>
                  <a:cubicBezTo>
                    <a:pt x="573" y="544"/>
                    <a:pt x="579" y="546"/>
                    <a:pt x="585" y="546"/>
                  </a:cubicBezTo>
                  <a:cubicBezTo>
                    <a:pt x="591" y="546"/>
                    <a:pt x="598" y="544"/>
                    <a:pt x="602" y="539"/>
                  </a:cubicBezTo>
                  <a:cubicBezTo>
                    <a:pt x="612" y="530"/>
                    <a:pt x="612" y="514"/>
                    <a:pt x="602" y="505"/>
                  </a:cubicBezTo>
                  <a:cubicBezTo>
                    <a:pt x="590" y="492"/>
                    <a:pt x="590" y="492"/>
                    <a:pt x="590" y="492"/>
                  </a:cubicBezTo>
                  <a:cubicBezTo>
                    <a:pt x="591" y="491"/>
                    <a:pt x="591" y="491"/>
                    <a:pt x="591" y="491"/>
                  </a:cubicBezTo>
                  <a:cubicBezTo>
                    <a:pt x="593" y="488"/>
                    <a:pt x="593" y="484"/>
                    <a:pt x="591" y="481"/>
                  </a:cubicBezTo>
                  <a:cubicBezTo>
                    <a:pt x="547" y="432"/>
                    <a:pt x="547" y="432"/>
                    <a:pt x="547" y="432"/>
                  </a:cubicBezTo>
                  <a:cubicBezTo>
                    <a:pt x="559" y="432"/>
                    <a:pt x="559" y="432"/>
                    <a:pt x="559" y="432"/>
                  </a:cubicBezTo>
                  <a:cubicBezTo>
                    <a:pt x="587" y="432"/>
                    <a:pt x="610" y="410"/>
                    <a:pt x="610" y="382"/>
                  </a:cubicBezTo>
                  <a:moveTo>
                    <a:pt x="593" y="515"/>
                  </a:moveTo>
                  <a:cubicBezTo>
                    <a:pt x="597" y="519"/>
                    <a:pt x="597" y="525"/>
                    <a:pt x="593" y="529"/>
                  </a:cubicBezTo>
                  <a:cubicBezTo>
                    <a:pt x="589" y="533"/>
                    <a:pt x="582" y="533"/>
                    <a:pt x="578" y="529"/>
                  </a:cubicBezTo>
                  <a:cubicBezTo>
                    <a:pt x="565" y="516"/>
                    <a:pt x="565" y="516"/>
                    <a:pt x="565" y="516"/>
                  </a:cubicBezTo>
                  <a:cubicBezTo>
                    <a:pt x="580" y="502"/>
                    <a:pt x="580" y="502"/>
                    <a:pt x="580" y="502"/>
                  </a:cubicBezTo>
                  <a:lnTo>
                    <a:pt x="593" y="515"/>
                  </a:lnTo>
                  <a:close/>
                  <a:moveTo>
                    <a:pt x="549" y="513"/>
                  </a:moveTo>
                  <a:cubicBezTo>
                    <a:pt x="361" y="343"/>
                    <a:pt x="361" y="343"/>
                    <a:pt x="361" y="343"/>
                  </a:cubicBezTo>
                  <a:cubicBezTo>
                    <a:pt x="344" y="326"/>
                    <a:pt x="322" y="312"/>
                    <a:pt x="310" y="305"/>
                  </a:cubicBezTo>
                  <a:cubicBezTo>
                    <a:pt x="368" y="246"/>
                    <a:pt x="368" y="246"/>
                    <a:pt x="368" y="246"/>
                  </a:cubicBezTo>
                  <a:cubicBezTo>
                    <a:pt x="375" y="258"/>
                    <a:pt x="390" y="281"/>
                    <a:pt x="406" y="297"/>
                  </a:cubicBezTo>
                  <a:cubicBezTo>
                    <a:pt x="576" y="485"/>
                    <a:pt x="576" y="485"/>
                    <a:pt x="576" y="485"/>
                  </a:cubicBezTo>
                  <a:lnTo>
                    <a:pt x="549" y="513"/>
                  </a:lnTo>
                  <a:close/>
                  <a:moveTo>
                    <a:pt x="416" y="287"/>
                  </a:moveTo>
                  <a:cubicBezTo>
                    <a:pt x="395" y="266"/>
                    <a:pt x="376" y="232"/>
                    <a:pt x="376" y="232"/>
                  </a:cubicBezTo>
                  <a:cubicBezTo>
                    <a:pt x="376" y="232"/>
                    <a:pt x="376" y="232"/>
                    <a:pt x="376" y="232"/>
                  </a:cubicBezTo>
                  <a:cubicBezTo>
                    <a:pt x="376" y="231"/>
                    <a:pt x="375" y="230"/>
                    <a:pt x="375" y="230"/>
                  </a:cubicBezTo>
                  <a:cubicBezTo>
                    <a:pt x="375" y="230"/>
                    <a:pt x="375" y="230"/>
                    <a:pt x="374" y="230"/>
                  </a:cubicBezTo>
                  <a:cubicBezTo>
                    <a:pt x="374" y="230"/>
                    <a:pt x="374" y="230"/>
                    <a:pt x="374" y="230"/>
                  </a:cubicBezTo>
                  <a:cubicBezTo>
                    <a:pt x="374" y="229"/>
                    <a:pt x="373" y="229"/>
                    <a:pt x="372" y="228"/>
                  </a:cubicBezTo>
                  <a:cubicBezTo>
                    <a:pt x="372" y="228"/>
                    <a:pt x="372" y="228"/>
                    <a:pt x="372" y="228"/>
                  </a:cubicBezTo>
                  <a:cubicBezTo>
                    <a:pt x="295" y="200"/>
                    <a:pt x="295" y="200"/>
                    <a:pt x="295" y="200"/>
                  </a:cubicBezTo>
                  <a:cubicBezTo>
                    <a:pt x="292" y="199"/>
                    <a:pt x="289" y="200"/>
                    <a:pt x="287" y="202"/>
                  </a:cubicBezTo>
                  <a:cubicBezTo>
                    <a:pt x="281" y="208"/>
                    <a:pt x="281" y="208"/>
                    <a:pt x="281" y="208"/>
                  </a:cubicBezTo>
                  <a:cubicBezTo>
                    <a:pt x="264" y="190"/>
                    <a:pt x="264" y="190"/>
                    <a:pt x="264" y="190"/>
                  </a:cubicBezTo>
                  <a:cubicBezTo>
                    <a:pt x="261" y="188"/>
                    <a:pt x="257" y="188"/>
                    <a:pt x="254" y="190"/>
                  </a:cubicBezTo>
                  <a:cubicBezTo>
                    <a:pt x="251" y="193"/>
                    <a:pt x="251" y="198"/>
                    <a:pt x="254" y="200"/>
                  </a:cubicBezTo>
                  <a:cubicBezTo>
                    <a:pt x="271" y="218"/>
                    <a:pt x="271" y="218"/>
                    <a:pt x="271" y="218"/>
                  </a:cubicBezTo>
                  <a:cubicBezTo>
                    <a:pt x="266" y="223"/>
                    <a:pt x="266" y="223"/>
                    <a:pt x="266" y="223"/>
                  </a:cubicBezTo>
                  <a:cubicBezTo>
                    <a:pt x="265" y="224"/>
                    <a:pt x="264" y="227"/>
                    <a:pt x="265" y="230"/>
                  </a:cubicBezTo>
                  <a:cubicBezTo>
                    <a:pt x="292" y="309"/>
                    <a:pt x="292" y="309"/>
                    <a:pt x="292" y="309"/>
                  </a:cubicBezTo>
                  <a:cubicBezTo>
                    <a:pt x="292" y="309"/>
                    <a:pt x="292" y="309"/>
                    <a:pt x="292" y="309"/>
                  </a:cubicBezTo>
                  <a:cubicBezTo>
                    <a:pt x="292" y="309"/>
                    <a:pt x="293" y="310"/>
                    <a:pt x="293" y="311"/>
                  </a:cubicBezTo>
                  <a:cubicBezTo>
                    <a:pt x="293" y="311"/>
                    <a:pt x="293" y="311"/>
                    <a:pt x="293" y="311"/>
                  </a:cubicBezTo>
                  <a:cubicBezTo>
                    <a:pt x="293" y="311"/>
                    <a:pt x="293" y="311"/>
                    <a:pt x="293" y="311"/>
                  </a:cubicBezTo>
                  <a:cubicBezTo>
                    <a:pt x="294" y="312"/>
                    <a:pt x="294" y="312"/>
                    <a:pt x="295" y="312"/>
                  </a:cubicBezTo>
                  <a:cubicBezTo>
                    <a:pt x="295" y="312"/>
                    <a:pt x="295" y="312"/>
                    <a:pt x="295" y="312"/>
                  </a:cubicBezTo>
                  <a:cubicBezTo>
                    <a:pt x="295" y="313"/>
                    <a:pt x="329" y="331"/>
                    <a:pt x="351" y="353"/>
                  </a:cubicBezTo>
                  <a:cubicBezTo>
                    <a:pt x="353" y="355"/>
                    <a:pt x="353" y="355"/>
                    <a:pt x="353" y="355"/>
                  </a:cubicBezTo>
                  <a:cubicBezTo>
                    <a:pt x="208" y="355"/>
                    <a:pt x="208" y="355"/>
                    <a:pt x="208" y="355"/>
                  </a:cubicBezTo>
                  <a:cubicBezTo>
                    <a:pt x="208" y="77"/>
                    <a:pt x="208" y="77"/>
                    <a:pt x="208" y="77"/>
                  </a:cubicBezTo>
                  <a:cubicBezTo>
                    <a:pt x="527" y="77"/>
                    <a:pt x="527" y="77"/>
                    <a:pt x="527" y="77"/>
                  </a:cubicBezTo>
                  <a:cubicBezTo>
                    <a:pt x="527" y="355"/>
                    <a:pt x="527" y="355"/>
                    <a:pt x="527" y="355"/>
                  </a:cubicBezTo>
                  <a:cubicBezTo>
                    <a:pt x="477" y="355"/>
                    <a:pt x="477" y="355"/>
                    <a:pt x="477" y="355"/>
                  </a:cubicBezTo>
                  <a:lnTo>
                    <a:pt x="416" y="287"/>
                  </a:lnTo>
                  <a:close/>
                  <a:moveTo>
                    <a:pt x="301" y="293"/>
                  </a:moveTo>
                  <a:cubicBezTo>
                    <a:pt x="279" y="229"/>
                    <a:pt x="279" y="229"/>
                    <a:pt x="279" y="229"/>
                  </a:cubicBezTo>
                  <a:cubicBezTo>
                    <a:pt x="294" y="215"/>
                    <a:pt x="294" y="215"/>
                    <a:pt x="294" y="215"/>
                  </a:cubicBezTo>
                  <a:cubicBezTo>
                    <a:pt x="357" y="238"/>
                    <a:pt x="357" y="238"/>
                    <a:pt x="357" y="238"/>
                  </a:cubicBezTo>
                  <a:lnTo>
                    <a:pt x="301" y="293"/>
                  </a:lnTo>
                  <a:close/>
                  <a:moveTo>
                    <a:pt x="490" y="369"/>
                  </a:moveTo>
                  <a:cubicBezTo>
                    <a:pt x="534" y="369"/>
                    <a:pt x="534" y="369"/>
                    <a:pt x="534" y="369"/>
                  </a:cubicBezTo>
                  <a:cubicBezTo>
                    <a:pt x="538" y="369"/>
                    <a:pt x="541" y="365"/>
                    <a:pt x="541" y="362"/>
                  </a:cubicBezTo>
                  <a:cubicBezTo>
                    <a:pt x="541" y="70"/>
                    <a:pt x="541" y="70"/>
                    <a:pt x="541" y="70"/>
                  </a:cubicBezTo>
                  <a:cubicBezTo>
                    <a:pt x="541" y="67"/>
                    <a:pt x="538" y="63"/>
                    <a:pt x="534" y="63"/>
                  </a:cubicBezTo>
                  <a:cubicBezTo>
                    <a:pt x="201" y="63"/>
                    <a:pt x="201" y="63"/>
                    <a:pt x="201" y="63"/>
                  </a:cubicBezTo>
                  <a:cubicBezTo>
                    <a:pt x="197" y="63"/>
                    <a:pt x="194" y="67"/>
                    <a:pt x="194" y="70"/>
                  </a:cubicBezTo>
                  <a:cubicBezTo>
                    <a:pt x="194" y="362"/>
                    <a:pt x="194" y="362"/>
                    <a:pt x="194" y="362"/>
                  </a:cubicBezTo>
                  <a:cubicBezTo>
                    <a:pt x="194" y="365"/>
                    <a:pt x="197" y="369"/>
                    <a:pt x="201" y="369"/>
                  </a:cubicBezTo>
                  <a:cubicBezTo>
                    <a:pt x="368" y="369"/>
                    <a:pt x="368" y="369"/>
                    <a:pt x="368" y="369"/>
                  </a:cubicBezTo>
                  <a:cubicBezTo>
                    <a:pt x="423" y="418"/>
                    <a:pt x="423" y="418"/>
                    <a:pt x="423" y="418"/>
                  </a:cubicBezTo>
                  <a:cubicBezTo>
                    <a:pt x="51" y="418"/>
                    <a:pt x="51" y="418"/>
                    <a:pt x="51" y="418"/>
                  </a:cubicBezTo>
                  <a:cubicBezTo>
                    <a:pt x="31" y="418"/>
                    <a:pt x="14" y="402"/>
                    <a:pt x="14" y="382"/>
                  </a:cubicBezTo>
                  <a:cubicBezTo>
                    <a:pt x="14" y="50"/>
                    <a:pt x="14" y="50"/>
                    <a:pt x="14" y="50"/>
                  </a:cubicBezTo>
                  <a:cubicBezTo>
                    <a:pt x="14" y="30"/>
                    <a:pt x="31" y="14"/>
                    <a:pt x="51" y="14"/>
                  </a:cubicBezTo>
                  <a:cubicBezTo>
                    <a:pt x="559" y="14"/>
                    <a:pt x="559" y="14"/>
                    <a:pt x="559" y="14"/>
                  </a:cubicBezTo>
                  <a:cubicBezTo>
                    <a:pt x="579" y="14"/>
                    <a:pt x="596" y="30"/>
                    <a:pt x="596" y="50"/>
                  </a:cubicBezTo>
                  <a:cubicBezTo>
                    <a:pt x="596" y="382"/>
                    <a:pt x="596" y="382"/>
                    <a:pt x="596" y="382"/>
                  </a:cubicBezTo>
                  <a:cubicBezTo>
                    <a:pt x="596" y="402"/>
                    <a:pt x="579" y="418"/>
                    <a:pt x="559" y="418"/>
                  </a:cubicBezTo>
                  <a:cubicBezTo>
                    <a:pt x="534" y="418"/>
                    <a:pt x="534" y="418"/>
                    <a:pt x="534" y="418"/>
                  </a:cubicBezTo>
                  <a:lnTo>
                    <a:pt x="490" y="36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sp>
          <p:nvSpPr>
            <p:cNvPr id="244" name="Google Shape;244;ge34dbb73ad_1_41"/>
            <p:cNvSpPr/>
            <p:nvPr/>
          </p:nvSpPr>
          <p:spPr>
            <a:xfrm>
              <a:off x="1579469" y="5434231"/>
              <a:ext cx="95250" cy="96838"/>
            </a:xfrm>
            <a:custGeom>
              <a:rect b="b" l="l" r="r" t="t"/>
              <a:pathLst>
                <a:path extrusionOk="0" h="96" w="96">
                  <a:moveTo>
                    <a:pt x="48" y="0"/>
                  </a:moveTo>
                  <a:cubicBezTo>
                    <a:pt x="22" y="0"/>
                    <a:pt x="0" y="22"/>
                    <a:pt x="0" y="48"/>
                  </a:cubicBezTo>
                  <a:cubicBezTo>
                    <a:pt x="0" y="74"/>
                    <a:pt x="22" y="96"/>
                    <a:pt x="48" y="96"/>
                  </a:cubicBezTo>
                  <a:cubicBezTo>
                    <a:pt x="75" y="96"/>
                    <a:pt x="96" y="74"/>
                    <a:pt x="96" y="48"/>
                  </a:cubicBezTo>
                  <a:cubicBezTo>
                    <a:pt x="96" y="22"/>
                    <a:pt x="75" y="0"/>
                    <a:pt x="48" y="0"/>
                  </a:cubicBezTo>
                  <a:moveTo>
                    <a:pt x="48" y="82"/>
                  </a:moveTo>
                  <a:cubicBezTo>
                    <a:pt x="29" y="82"/>
                    <a:pt x="14" y="67"/>
                    <a:pt x="14" y="48"/>
                  </a:cubicBezTo>
                  <a:cubicBezTo>
                    <a:pt x="14" y="29"/>
                    <a:pt x="29" y="14"/>
                    <a:pt x="48" y="14"/>
                  </a:cubicBezTo>
                  <a:cubicBezTo>
                    <a:pt x="67" y="14"/>
                    <a:pt x="82" y="29"/>
                    <a:pt x="82" y="48"/>
                  </a:cubicBezTo>
                  <a:cubicBezTo>
                    <a:pt x="82" y="67"/>
                    <a:pt x="67" y="82"/>
                    <a:pt x="48" y="82"/>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sp>
          <p:nvSpPr>
            <p:cNvPr id="245" name="Google Shape;245;ge34dbb73ad_1_41"/>
            <p:cNvSpPr/>
            <p:nvPr/>
          </p:nvSpPr>
          <p:spPr>
            <a:xfrm>
              <a:off x="1588994" y="5331044"/>
              <a:ext cx="76200" cy="12700"/>
            </a:xfrm>
            <a:custGeom>
              <a:rect b="b" l="l" r="r" t="t"/>
              <a:pathLst>
                <a:path extrusionOk="0" h="14" w="76">
                  <a:moveTo>
                    <a:pt x="7" y="14"/>
                  </a:moveTo>
                  <a:cubicBezTo>
                    <a:pt x="69" y="14"/>
                    <a:pt x="69" y="14"/>
                    <a:pt x="69" y="14"/>
                  </a:cubicBezTo>
                  <a:cubicBezTo>
                    <a:pt x="73" y="14"/>
                    <a:pt x="76" y="11"/>
                    <a:pt x="76" y="7"/>
                  </a:cubicBezTo>
                  <a:cubicBezTo>
                    <a:pt x="76" y="4"/>
                    <a:pt x="73" y="0"/>
                    <a:pt x="69" y="0"/>
                  </a:cubicBezTo>
                  <a:cubicBezTo>
                    <a:pt x="7" y="0"/>
                    <a:pt x="7" y="0"/>
                    <a:pt x="7" y="0"/>
                  </a:cubicBezTo>
                  <a:cubicBezTo>
                    <a:pt x="3" y="0"/>
                    <a:pt x="0" y="4"/>
                    <a:pt x="0" y="7"/>
                  </a:cubicBezTo>
                  <a:cubicBezTo>
                    <a:pt x="0" y="11"/>
                    <a:pt x="3" y="14"/>
                    <a:pt x="7" y="14"/>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sp>
          <p:nvSpPr>
            <p:cNvPr id="246" name="Google Shape;246;ge34dbb73ad_1_41"/>
            <p:cNvSpPr/>
            <p:nvPr/>
          </p:nvSpPr>
          <p:spPr>
            <a:xfrm>
              <a:off x="1588994" y="5381844"/>
              <a:ext cx="76200" cy="12700"/>
            </a:xfrm>
            <a:custGeom>
              <a:rect b="b" l="l" r="r" t="t"/>
              <a:pathLst>
                <a:path extrusionOk="0" h="14" w="76">
                  <a:moveTo>
                    <a:pt x="7" y="14"/>
                  </a:moveTo>
                  <a:cubicBezTo>
                    <a:pt x="69" y="14"/>
                    <a:pt x="69" y="14"/>
                    <a:pt x="69" y="14"/>
                  </a:cubicBezTo>
                  <a:cubicBezTo>
                    <a:pt x="73" y="14"/>
                    <a:pt x="76" y="11"/>
                    <a:pt x="76" y="7"/>
                  </a:cubicBezTo>
                  <a:cubicBezTo>
                    <a:pt x="76" y="3"/>
                    <a:pt x="73" y="0"/>
                    <a:pt x="69" y="0"/>
                  </a:cubicBezTo>
                  <a:cubicBezTo>
                    <a:pt x="7" y="0"/>
                    <a:pt x="7" y="0"/>
                    <a:pt x="7" y="0"/>
                  </a:cubicBezTo>
                  <a:cubicBezTo>
                    <a:pt x="3" y="0"/>
                    <a:pt x="0" y="3"/>
                    <a:pt x="0" y="7"/>
                  </a:cubicBezTo>
                  <a:cubicBezTo>
                    <a:pt x="0" y="11"/>
                    <a:pt x="3" y="14"/>
                    <a:pt x="7" y="14"/>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sp>
          <p:nvSpPr>
            <p:cNvPr id="247" name="Google Shape;247;ge34dbb73ad_1_41"/>
            <p:cNvSpPr/>
            <p:nvPr/>
          </p:nvSpPr>
          <p:spPr>
            <a:xfrm>
              <a:off x="1588994" y="5570756"/>
              <a:ext cx="76200" cy="14288"/>
            </a:xfrm>
            <a:custGeom>
              <a:rect b="b" l="l" r="r" t="t"/>
              <a:pathLst>
                <a:path extrusionOk="0" h="14" w="76">
                  <a:moveTo>
                    <a:pt x="69" y="0"/>
                  </a:moveTo>
                  <a:cubicBezTo>
                    <a:pt x="7" y="0"/>
                    <a:pt x="7" y="0"/>
                    <a:pt x="7" y="0"/>
                  </a:cubicBezTo>
                  <a:cubicBezTo>
                    <a:pt x="3" y="0"/>
                    <a:pt x="0" y="3"/>
                    <a:pt x="0" y="7"/>
                  </a:cubicBezTo>
                  <a:cubicBezTo>
                    <a:pt x="0" y="11"/>
                    <a:pt x="3" y="14"/>
                    <a:pt x="7" y="14"/>
                  </a:cubicBezTo>
                  <a:cubicBezTo>
                    <a:pt x="69" y="14"/>
                    <a:pt x="69" y="14"/>
                    <a:pt x="69" y="14"/>
                  </a:cubicBezTo>
                  <a:cubicBezTo>
                    <a:pt x="73" y="14"/>
                    <a:pt x="76" y="11"/>
                    <a:pt x="76" y="7"/>
                  </a:cubicBezTo>
                  <a:cubicBezTo>
                    <a:pt x="76" y="3"/>
                    <a:pt x="73" y="0"/>
                    <a:pt x="69"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sp>
          <p:nvSpPr>
            <p:cNvPr id="248" name="Google Shape;248;ge34dbb73ad_1_41"/>
            <p:cNvSpPr/>
            <p:nvPr/>
          </p:nvSpPr>
          <p:spPr>
            <a:xfrm>
              <a:off x="1588994" y="5621556"/>
              <a:ext cx="76200" cy="14288"/>
            </a:xfrm>
            <a:custGeom>
              <a:rect b="b" l="l" r="r" t="t"/>
              <a:pathLst>
                <a:path extrusionOk="0" h="14" w="76">
                  <a:moveTo>
                    <a:pt x="69" y="0"/>
                  </a:moveTo>
                  <a:cubicBezTo>
                    <a:pt x="7" y="0"/>
                    <a:pt x="7" y="0"/>
                    <a:pt x="7" y="0"/>
                  </a:cubicBezTo>
                  <a:cubicBezTo>
                    <a:pt x="3" y="0"/>
                    <a:pt x="0" y="3"/>
                    <a:pt x="0" y="7"/>
                  </a:cubicBezTo>
                  <a:cubicBezTo>
                    <a:pt x="0" y="10"/>
                    <a:pt x="3" y="14"/>
                    <a:pt x="7" y="14"/>
                  </a:cubicBezTo>
                  <a:cubicBezTo>
                    <a:pt x="69" y="14"/>
                    <a:pt x="69" y="14"/>
                    <a:pt x="69" y="14"/>
                  </a:cubicBezTo>
                  <a:cubicBezTo>
                    <a:pt x="73" y="14"/>
                    <a:pt x="76" y="10"/>
                    <a:pt x="76" y="7"/>
                  </a:cubicBezTo>
                  <a:cubicBezTo>
                    <a:pt x="76" y="3"/>
                    <a:pt x="73" y="0"/>
                    <a:pt x="69"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Light"/>
                <a:ea typeface="Open Sans Light"/>
                <a:cs typeface="Open Sans Light"/>
                <a:sym typeface="Open Sans Light"/>
              </a:endParaRPr>
            </a:p>
          </p:txBody>
        </p:sp>
      </p:grpSp>
      <p:sp>
        <p:nvSpPr>
          <p:cNvPr id="249" name="Google Shape;249;ge34dbb73ad_1_41"/>
          <p:cNvSpPr txBox="1"/>
          <p:nvPr/>
        </p:nvSpPr>
        <p:spPr>
          <a:xfrm>
            <a:off x="528050" y="954675"/>
            <a:ext cx="10515600" cy="87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t/>
            </a:r>
            <a:endParaRPr b="1"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FFFFFF"/>
              </a:buClr>
              <a:buSzPts val="1400"/>
              <a:buFont typeface="Arial"/>
              <a:buNone/>
            </a:pPr>
            <a:r>
              <a:rPr b="1" i="0" lang="es-ES" sz="2100" u="none" cap="none" strike="noStrike">
                <a:solidFill>
                  <a:schemeClr val="dk1"/>
                </a:solidFill>
                <a:latin typeface="Open Sans"/>
                <a:ea typeface="Open Sans"/>
                <a:cs typeface="Open Sans"/>
                <a:sym typeface="Open Sans"/>
              </a:rPr>
              <a:t>With our chatbot’s data the gaming companies could….</a:t>
            </a:r>
            <a:endParaRPr b="1" i="0" sz="2100" u="none" cap="none" strike="noStrike">
              <a:solidFill>
                <a:schemeClr val="dk1"/>
              </a:solidFill>
              <a:latin typeface="Open Sans"/>
              <a:ea typeface="Open Sans"/>
              <a:cs typeface="Open Sans"/>
              <a:sym typeface="Open Sans"/>
            </a:endParaRPr>
          </a:p>
          <a:p>
            <a:pPr indent="0" lvl="0" marL="0" marR="0" rtl="0" algn="l">
              <a:lnSpc>
                <a:spcPct val="86000"/>
              </a:lnSpc>
              <a:spcBef>
                <a:spcPts val="0"/>
              </a:spcBef>
              <a:spcAft>
                <a:spcPts val="0"/>
              </a:spcAft>
              <a:buClr>
                <a:srgbClr val="981441"/>
              </a:buClr>
              <a:buSzPts val="1800"/>
              <a:buFont typeface="Arial"/>
              <a:buNone/>
            </a:pPr>
            <a:r>
              <a:t/>
            </a:r>
            <a:endParaRPr b="1" i="0" sz="1800" u="none" cap="none" strike="noStrike">
              <a:solidFill>
                <a:schemeClr val="dk1"/>
              </a:solidFill>
              <a:latin typeface="Open Sans"/>
              <a:ea typeface="Open Sans"/>
              <a:cs typeface="Open Sans"/>
              <a:sym typeface="Open Sans"/>
            </a:endParaRPr>
          </a:p>
          <a:p>
            <a:pPr indent="0" lvl="0" marL="0" marR="0" rtl="0" algn="l">
              <a:lnSpc>
                <a:spcPct val="86000"/>
              </a:lnSpc>
              <a:spcBef>
                <a:spcPts val="0"/>
              </a:spcBef>
              <a:spcAft>
                <a:spcPts val="0"/>
              </a:spcAft>
              <a:buClr>
                <a:srgbClr val="981441"/>
              </a:buClr>
              <a:buSzPts val="1800"/>
              <a:buFont typeface="Arial"/>
              <a:buNone/>
            </a:pPr>
            <a:r>
              <a:t/>
            </a:r>
            <a:endParaRPr b="1" i="0" sz="1800" u="none" cap="none" strike="noStrike">
              <a:solidFill>
                <a:schemeClr val="dk1"/>
              </a:solidFill>
              <a:latin typeface="Open Sans"/>
              <a:ea typeface="Open Sans"/>
              <a:cs typeface="Open Sans"/>
              <a:sym typeface="Open Sans"/>
            </a:endParaRPr>
          </a:p>
        </p:txBody>
      </p:sp>
      <p:sp>
        <p:nvSpPr>
          <p:cNvPr id="250" name="Google Shape;250;ge34dbb73ad_1_41"/>
          <p:cNvSpPr txBox="1"/>
          <p:nvPr/>
        </p:nvSpPr>
        <p:spPr>
          <a:xfrm>
            <a:off x="3374225" y="3372400"/>
            <a:ext cx="20226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Open Sans"/>
                <a:ea typeface="Open Sans"/>
                <a:cs typeface="Open Sans"/>
                <a:sym typeface="Open Sans"/>
              </a:rPr>
              <a:t>Discover customer profiles</a:t>
            </a:r>
            <a:endParaRPr b="1" i="0" sz="1800" u="none" cap="none" strike="noStrike">
              <a:solidFill>
                <a:schemeClr val="dk1"/>
              </a:solidFill>
              <a:latin typeface="Open Sans"/>
              <a:ea typeface="Open Sans"/>
              <a:cs typeface="Open Sans"/>
              <a:sym typeface="Open Sans"/>
            </a:endParaRPr>
          </a:p>
        </p:txBody>
      </p:sp>
      <p:sp>
        <p:nvSpPr>
          <p:cNvPr id="251" name="Google Shape;251;ge34dbb73ad_1_41"/>
          <p:cNvSpPr/>
          <p:nvPr/>
        </p:nvSpPr>
        <p:spPr>
          <a:xfrm>
            <a:off x="9973649" y="2138869"/>
            <a:ext cx="1059000" cy="1059000"/>
          </a:xfrm>
          <a:prstGeom prst="ellipse">
            <a:avLst/>
          </a:prstGeom>
          <a:solidFill>
            <a:srgbClr val="BA1A5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Light"/>
              <a:ea typeface="Open Sans Light"/>
              <a:cs typeface="Open Sans Light"/>
              <a:sym typeface="Open Sans Light"/>
            </a:endParaRPr>
          </a:p>
        </p:txBody>
      </p:sp>
      <p:sp>
        <p:nvSpPr>
          <p:cNvPr id="252" name="Google Shape;252;ge34dbb73ad_1_41"/>
          <p:cNvSpPr txBox="1"/>
          <p:nvPr/>
        </p:nvSpPr>
        <p:spPr>
          <a:xfrm>
            <a:off x="9007938" y="3372400"/>
            <a:ext cx="2987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s-ES" sz="1800">
                <a:solidFill>
                  <a:schemeClr val="dk1"/>
                </a:solidFill>
                <a:latin typeface="Open Sans"/>
                <a:ea typeface="Open Sans"/>
                <a:cs typeface="Open Sans"/>
                <a:sym typeface="Open Sans"/>
              </a:rPr>
              <a:t>Reduce costs</a:t>
            </a:r>
            <a:endParaRPr b="1" i="0" sz="1800" u="none" cap="none" strike="noStrike">
              <a:solidFill>
                <a:schemeClr val="dk1"/>
              </a:solidFill>
              <a:latin typeface="Open Sans"/>
              <a:ea typeface="Open Sans"/>
              <a:cs typeface="Open Sans"/>
              <a:sym typeface="Open Sans"/>
            </a:endParaRPr>
          </a:p>
        </p:txBody>
      </p:sp>
      <p:sp>
        <p:nvSpPr>
          <p:cNvPr id="253" name="Google Shape;253;ge34dbb73ad_1_41"/>
          <p:cNvSpPr/>
          <p:nvPr/>
        </p:nvSpPr>
        <p:spPr>
          <a:xfrm>
            <a:off x="9118500" y="4579775"/>
            <a:ext cx="2750400" cy="1282800"/>
          </a:xfrm>
          <a:prstGeom prst="rect">
            <a:avLst/>
          </a:prstGeom>
          <a:solidFill>
            <a:schemeClr val="lt2"/>
          </a:solidFill>
          <a:ln>
            <a:noFill/>
          </a:ln>
        </p:spPr>
        <p:txBody>
          <a:bodyPr anchorCtr="0" anchor="t" bIns="60950" lIns="243825" spcFirstLastPara="1" rIns="243825" wrap="square" tIns="45700">
            <a:noAutofit/>
          </a:bodyPr>
          <a:lstStyle/>
          <a:p>
            <a:pPr indent="0" lvl="0" marL="0" marR="0" rtl="0" algn="l">
              <a:lnSpc>
                <a:spcPct val="89000"/>
              </a:lnSpc>
              <a:spcBef>
                <a:spcPts val="0"/>
              </a:spcBef>
              <a:spcAft>
                <a:spcPts val="0"/>
              </a:spcAft>
              <a:buClr>
                <a:srgbClr val="000000"/>
              </a:buClr>
              <a:buSzPts val="1467"/>
              <a:buFont typeface="Arial"/>
              <a:buNone/>
            </a:pPr>
            <a:r>
              <a:t/>
            </a:r>
            <a:endParaRPr sz="1467">
              <a:solidFill>
                <a:schemeClr val="dk1"/>
              </a:solidFill>
              <a:highlight>
                <a:schemeClr val="lt2"/>
              </a:highlight>
              <a:latin typeface="Open Sans Light"/>
              <a:ea typeface="Open Sans Light"/>
              <a:cs typeface="Open Sans Light"/>
              <a:sym typeface="Open Sans Light"/>
            </a:endParaRPr>
          </a:p>
          <a:p>
            <a:pPr indent="0" lvl="0" marL="0" marR="0" rtl="0" algn="ctr">
              <a:lnSpc>
                <a:spcPct val="89000"/>
              </a:lnSpc>
              <a:spcBef>
                <a:spcPts val="0"/>
              </a:spcBef>
              <a:spcAft>
                <a:spcPts val="0"/>
              </a:spcAft>
              <a:buClr>
                <a:srgbClr val="000000"/>
              </a:buClr>
              <a:buSzPts val="1467"/>
              <a:buFont typeface="Arial"/>
              <a:buNone/>
            </a:pPr>
            <a:r>
              <a:rPr lang="es-ES" sz="1467">
                <a:solidFill>
                  <a:schemeClr val="dk1"/>
                </a:solidFill>
                <a:highlight>
                  <a:schemeClr val="lt2"/>
                </a:highlight>
                <a:latin typeface="Open Sans Light"/>
                <a:ea typeface="Open Sans Light"/>
                <a:cs typeface="Open Sans Light"/>
                <a:sym typeface="Open Sans Light"/>
              </a:rPr>
              <a:t>With the data gather by the bot, in house market research can be executed.</a:t>
            </a:r>
            <a:endParaRPr i="0" sz="1467" u="none" cap="none" strike="noStrike">
              <a:solidFill>
                <a:schemeClr val="dk1"/>
              </a:solidFill>
              <a:highlight>
                <a:schemeClr val="lt2"/>
              </a:highlight>
              <a:latin typeface="Open Sans Light"/>
              <a:ea typeface="Open Sans Light"/>
              <a:cs typeface="Open Sans Light"/>
              <a:sym typeface="Open Sans Light"/>
            </a:endParaRPr>
          </a:p>
        </p:txBody>
      </p:sp>
      <p:grpSp>
        <p:nvGrpSpPr>
          <p:cNvPr id="254" name="Google Shape;254;ge34dbb73ad_1_41"/>
          <p:cNvGrpSpPr/>
          <p:nvPr/>
        </p:nvGrpSpPr>
        <p:grpSpPr>
          <a:xfrm>
            <a:off x="10099381" y="2272963"/>
            <a:ext cx="821970" cy="729535"/>
            <a:chOff x="8328025" y="1355725"/>
            <a:chExt cx="404811" cy="379413"/>
          </a:xfrm>
        </p:grpSpPr>
        <p:sp>
          <p:nvSpPr>
            <p:cNvPr id="255" name="Google Shape;255;ge34dbb73ad_1_41"/>
            <p:cNvSpPr/>
            <p:nvPr/>
          </p:nvSpPr>
          <p:spPr>
            <a:xfrm>
              <a:off x="8504238" y="1355725"/>
              <a:ext cx="71437" cy="71438"/>
            </a:xfrm>
            <a:custGeom>
              <a:rect b="b" l="l" r="r" t="t"/>
              <a:pathLst>
                <a:path extrusionOk="0" h="127" w="127">
                  <a:moveTo>
                    <a:pt x="63" y="127"/>
                  </a:moveTo>
                  <a:cubicBezTo>
                    <a:pt x="98" y="127"/>
                    <a:pt x="127" y="98"/>
                    <a:pt x="127" y="63"/>
                  </a:cubicBezTo>
                  <a:cubicBezTo>
                    <a:pt x="127" y="28"/>
                    <a:pt x="98" y="0"/>
                    <a:pt x="63" y="0"/>
                  </a:cubicBezTo>
                  <a:cubicBezTo>
                    <a:pt x="28" y="0"/>
                    <a:pt x="0" y="28"/>
                    <a:pt x="0" y="63"/>
                  </a:cubicBezTo>
                  <a:cubicBezTo>
                    <a:pt x="0" y="98"/>
                    <a:pt x="28" y="127"/>
                    <a:pt x="63" y="127"/>
                  </a:cubicBezTo>
                  <a:moveTo>
                    <a:pt x="63" y="14"/>
                  </a:moveTo>
                  <a:cubicBezTo>
                    <a:pt x="91" y="14"/>
                    <a:pt x="113" y="36"/>
                    <a:pt x="113" y="63"/>
                  </a:cubicBezTo>
                  <a:cubicBezTo>
                    <a:pt x="113" y="90"/>
                    <a:pt x="91" y="113"/>
                    <a:pt x="63" y="113"/>
                  </a:cubicBezTo>
                  <a:cubicBezTo>
                    <a:pt x="36" y="113"/>
                    <a:pt x="14" y="90"/>
                    <a:pt x="14" y="63"/>
                  </a:cubicBezTo>
                  <a:cubicBezTo>
                    <a:pt x="14" y="36"/>
                    <a:pt x="36" y="14"/>
                    <a:pt x="63" y="14"/>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Light"/>
                <a:ea typeface="Open Sans Light"/>
                <a:cs typeface="Open Sans Light"/>
                <a:sym typeface="Open Sans Light"/>
              </a:endParaRPr>
            </a:p>
          </p:txBody>
        </p:sp>
        <p:sp>
          <p:nvSpPr>
            <p:cNvPr id="256" name="Google Shape;256;ge34dbb73ad_1_41"/>
            <p:cNvSpPr/>
            <p:nvPr/>
          </p:nvSpPr>
          <p:spPr>
            <a:xfrm>
              <a:off x="8328025" y="1435100"/>
              <a:ext cx="404811" cy="300038"/>
            </a:xfrm>
            <a:custGeom>
              <a:rect b="b" l="l" r="r" t="t"/>
              <a:pathLst>
                <a:path extrusionOk="0" h="533" w="719">
                  <a:moveTo>
                    <a:pt x="648" y="152"/>
                  </a:moveTo>
                  <a:cubicBezTo>
                    <a:pt x="614" y="152"/>
                    <a:pt x="614" y="152"/>
                    <a:pt x="614" y="152"/>
                  </a:cubicBezTo>
                  <a:cubicBezTo>
                    <a:pt x="601" y="129"/>
                    <a:pt x="583" y="108"/>
                    <a:pt x="561" y="89"/>
                  </a:cubicBezTo>
                  <a:cubicBezTo>
                    <a:pt x="562" y="53"/>
                    <a:pt x="558" y="7"/>
                    <a:pt x="519" y="2"/>
                  </a:cubicBezTo>
                  <a:cubicBezTo>
                    <a:pt x="499" y="0"/>
                    <a:pt x="478" y="11"/>
                    <a:pt x="458" y="36"/>
                  </a:cubicBezTo>
                  <a:cubicBezTo>
                    <a:pt x="431" y="28"/>
                    <a:pt x="404" y="25"/>
                    <a:pt x="375" y="25"/>
                  </a:cubicBezTo>
                  <a:cubicBezTo>
                    <a:pt x="290" y="25"/>
                    <a:pt x="214" y="54"/>
                    <a:pt x="167" y="105"/>
                  </a:cubicBezTo>
                  <a:cubicBezTo>
                    <a:pt x="133" y="142"/>
                    <a:pt x="114" y="189"/>
                    <a:pt x="111" y="244"/>
                  </a:cubicBezTo>
                  <a:cubicBezTo>
                    <a:pt x="96" y="244"/>
                    <a:pt x="96" y="244"/>
                    <a:pt x="96" y="244"/>
                  </a:cubicBezTo>
                  <a:cubicBezTo>
                    <a:pt x="51" y="244"/>
                    <a:pt x="14" y="207"/>
                    <a:pt x="14" y="162"/>
                  </a:cubicBezTo>
                  <a:cubicBezTo>
                    <a:pt x="14" y="117"/>
                    <a:pt x="51" y="80"/>
                    <a:pt x="96" y="80"/>
                  </a:cubicBezTo>
                  <a:cubicBezTo>
                    <a:pt x="100" y="80"/>
                    <a:pt x="103" y="77"/>
                    <a:pt x="103" y="73"/>
                  </a:cubicBezTo>
                  <a:cubicBezTo>
                    <a:pt x="103" y="69"/>
                    <a:pt x="100" y="66"/>
                    <a:pt x="96" y="66"/>
                  </a:cubicBezTo>
                  <a:cubicBezTo>
                    <a:pt x="43" y="66"/>
                    <a:pt x="0" y="109"/>
                    <a:pt x="0" y="162"/>
                  </a:cubicBezTo>
                  <a:cubicBezTo>
                    <a:pt x="0" y="215"/>
                    <a:pt x="43" y="258"/>
                    <a:pt x="96" y="258"/>
                  </a:cubicBezTo>
                  <a:cubicBezTo>
                    <a:pt x="110" y="258"/>
                    <a:pt x="110" y="258"/>
                    <a:pt x="110" y="258"/>
                  </a:cubicBezTo>
                  <a:cubicBezTo>
                    <a:pt x="110" y="268"/>
                    <a:pt x="111" y="278"/>
                    <a:pt x="111" y="288"/>
                  </a:cubicBezTo>
                  <a:cubicBezTo>
                    <a:pt x="115" y="329"/>
                    <a:pt x="137" y="370"/>
                    <a:pt x="176" y="408"/>
                  </a:cubicBezTo>
                  <a:cubicBezTo>
                    <a:pt x="172" y="420"/>
                    <a:pt x="172" y="420"/>
                    <a:pt x="172" y="420"/>
                  </a:cubicBezTo>
                  <a:cubicBezTo>
                    <a:pt x="157" y="464"/>
                    <a:pt x="181" y="513"/>
                    <a:pt x="225" y="528"/>
                  </a:cubicBezTo>
                  <a:cubicBezTo>
                    <a:pt x="234" y="531"/>
                    <a:pt x="243" y="533"/>
                    <a:pt x="252" y="533"/>
                  </a:cubicBezTo>
                  <a:cubicBezTo>
                    <a:pt x="286" y="533"/>
                    <a:pt x="317" y="512"/>
                    <a:pt x="330" y="482"/>
                  </a:cubicBezTo>
                  <a:cubicBezTo>
                    <a:pt x="361" y="486"/>
                    <a:pt x="391" y="486"/>
                    <a:pt x="421" y="481"/>
                  </a:cubicBezTo>
                  <a:cubicBezTo>
                    <a:pt x="435" y="512"/>
                    <a:pt x="465" y="533"/>
                    <a:pt x="499" y="533"/>
                  </a:cubicBezTo>
                  <a:cubicBezTo>
                    <a:pt x="499" y="533"/>
                    <a:pt x="499" y="533"/>
                    <a:pt x="499" y="533"/>
                  </a:cubicBezTo>
                  <a:cubicBezTo>
                    <a:pt x="509" y="533"/>
                    <a:pt x="518" y="531"/>
                    <a:pt x="527" y="528"/>
                  </a:cubicBezTo>
                  <a:cubicBezTo>
                    <a:pt x="571" y="513"/>
                    <a:pt x="595" y="464"/>
                    <a:pt x="580" y="420"/>
                  </a:cubicBezTo>
                  <a:cubicBezTo>
                    <a:pt x="575" y="407"/>
                    <a:pt x="575" y="407"/>
                    <a:pt x="575" y="407"/>
                  </a:cubicBezTo>
                  <a:cubicBezTo>
                    <a:pt x="590" y="392"/>
                    <a:pt x="603" y="376"/>
                    <a:pt x="614" y="358"/>
                  </a:cubicBezTo>
                  <a:cubicBezTo>
                    <a:pt x="648" y="358"/>
                    <a:pt x="648" y="358"/>
                    <a:pt x="648" y="358"/>
                  </a:cubicBezTo>
                  <a:cubicBezTo>
                    <a:pt x="688" y="358"/>
                    <a:pt x="719" y="314"/>
                    <a:pt x="719" y="255"/>
                  </a:cubicBezTo>
                  <a:cubicBezTo>
                    <a:pt x="719" y="197"/>
                    <a:pt x="688" y="152"/>
                    <a:pt x="648" y="152"/>
                  </a:cubicBezTo>
                  <a:moveTo>
                    <a:pt x="648" y="344"/>
                  </a:moveTo>
                  <a:cubicBezTo>
                    <a:pt x="610" y="344"/>
                    <a:pt x="610" y="344"/>
                    <a:pt x="610" y="344"/>
                  </a:cubicBezTo>
                  <a:cubicBezTo>
                    <a:pt x="607" y="344"/>
                    <a:pt x="605" y="345"/>
                    <a:pt x="603" y="348"/>
                  </a:cubicBezTo>
                  <a:cubicBezTo>
                    <a:pt x="593" y="367"/>
                    <a:pt x="579" y="384"/>
                    <a:pt x="562" y="400"/>
                  </a:cubicBezTo>
                  <a:cubicBezTo>
                    <a:pt x="560" y="402"/>
                    <a:pt x="559" y="405"/>
                    <a:pt x="560" y="407"/>
                  </a:cubicBezTo>
                  <a:cubicBezTo>
                    <a:pt x="566" y="425"/>
                    <a:pt x="566" y="425"/>
                    <a:pt x="566" y="425"/>
                  </a:cubicBezTo>
                  <a:cubicBezTo>
                    <a:pt x="579" y="462"/>
                    <a:pt x="559" y="502"/>
                    <a:pt x="522" y="515"/>
                  </a:cubicBezTo>
                  <a:cubicBezTo>
                    <a:pt x="515" y="517"/>
                    <a:pt x="507" y="519"/>
                    <a:pt x="499" y="519"/>
                  </a:cubicBezTo>
                  <a:cubicBezTo>
                    <a:pt x="499" y="526"/>
                    <a:pt x="499" y="526"/>
                    <a:pt x="499" y="526"/>
                  </a:cubicBezTo>
                  <a:cubicBezTo>
                    <a:pt x="499" y="519"/>
                    <a:pt x="499" y="519"/>
                    <a:pt x="499" y="519"/>
                  </a:cubicBezTo>
                  <a:cubicBezTo>
                    <a:pt x="469" y="519"/>
                    <a:pt x="442" y="500"/>
                    <a:pt x="432" y="471"/>
                  </a:cubicBezTo>
                  <a:cubicBezTo>
                    <a:pt x="431" y="468"/>
                    <a:pt x="429" y="467"/>
                    <a:pt x="426" y="467"/>
                  </a:cubicBezTo>
                  <a:cubicBezTo>
                    <a:pt x="425" y="467"/>
                    <a:pt x="425" y="467"/>
                    <a:pt x="425" y="467"/>
                  </a:cubicBezTo>
                  <a:cubicBezTo>
                    <a:pt x="393" y="472"/>
                    <a:pt x="360" y="472"/>
                    <a:pt x="327" y="467"/>
                  </a:cubicBezTo>
                  <a:cubicBezTo>
                    <a:pt x="324" y="466"/>
                    <a:pt x="320" y="468"/>
                    <a:pt x="319" y="471"/>
                  </a:cubicBezTo>
                  <a:cubicBezTo>
                    <a:pt x="309" y="500"/>
                    <a:pt x="282" y="519"/>
                    <a:pt x="252" y="519"/>
                  </a:cubicBezTo>
                  <a:cubicBezTo>
                    <a:pt x="245" y="519"/>
                    <a:pt x="237" y="517"/>
                    <a:pt x="230" y="515"/>
                  </a:cubicBezTo>
                  <a:cubicBezTo>
                    <a:pt x="193" y="502"/>
                    <a:pt x="173" y="462"/>
                    <a:pt x="185" y="425"/>
                  </a:cubicBezTo>
                  <a:cubicBezTo>
                    <a:pt x="191" y="408"/>
                    <a:pt x="191" y="408"/>
                    <a:pt x="191" y="408"/>
                  </a:cubicBezTo>
                  <a:cubicBezTo>
                    <a:pt x="192" y="406"/>
                    <a:pt x="191" y="403"/>
                    <a:pt x="189" y="401"/>
                  </a:cubicBezTo>
                  <a:cubicBezTo>
                    <a:pt x="162" y="376"/>
                    <a:pt x="130" y="336"/>
                    <a:pt x="125" y="287"/>
                  </a:cubicBezTo>
                  <a:cubicBezTo>
                    <a:pt x="119" y="216"/>
                    <a:pt x="137" y="159"/>
                    <a:pt x="177" y="115"/>
                  </a:cubicBezTo>
                  <a:cubicBezTo>
                    <a:pt x="221" y="66"/>
                    <a:pt x="294" y="39"/>
                    <a:pt x="375" y="39"/>
                  </a:cubicBezTo>
                  <a:cubicBezTo>
                    <a:pt x="404" y="39"/>
                    <a:pt x="432" y="43"/>
                    <a:pt x="459" y="51"/>
                  </a:cubicBezTo>
                  <a:cubicBezTo>
                    <a:pt x="462" y="52"/>
                    <a:pt x="465" y="51"/>
                    <a:pt x="467" y="48"/>
                  </a:cubicBezTo>
                  <a:cubicBezTo>
                    <a:pt x="477" y="34"/>
                    <a:pt x="494" y="16"/>
                    <a:pt x="514" y="16"/>
                  </a:cubicBezTo>
                  <a:cubicBezTo>
                    <a:pt x="515" y="16"/>
                    <a:pt x="516" y="16"/>
                    <a:pt x="518" y="16"/>
                  </a:cubicBezTo>
                  <a:cubicBezTo>
                    <a:pt x="539" y="19"/>
                    <a:pt x="548" y="43"/>
                    <a:pt x="547" y="92"/>
                  </a:cubicBezTo>
                  <a:cubicBezTo>
                    <a:pt x="547" y="95"/>
                    <a:pt x="548" y="97"/>
                    <a:pt x="549" y="98"/>
                  </a:cubicBezTo>
                  <a:cubicBezTo>
                    <a:pt x="572" y="117"/>
                    <a:pt x="591" y="139"/>
                    <a:pt x="604" y="163"/>
                  </a:cubicBezTo>
                  <a:cubicBezTo>
                    <a:pt x="605" y="165"/>
                    <a:pt x="608" y="166"/>
                    <a:pt x="610" y="166"/>
                  </a:cubicBezTo>
                  <a:cubicBezTo>
                    <a:pt x="648" y="166"/>
                    <a:pt x="648" y="166"/>
                    <a:pt x="648" y="166"/>
                  </a:cubicBezTo>
                  <a:cubicBezTo>
                    <a:pt x="680" y="166"/>
                    <a:pt x="705" y="205"/>
                    <a:pt x="705" y="255"/>
                  </a:cubicBezTo>
                  <a:cubicBezTo>
                    <a:pt x="705" y="306"/>
                    <a:pt x="680" y="344"/>
                    <a:pt x="648" y="344"/>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Light"/>
                <a:ea typeface="Open Sans Light"/>
                <a:cs typeface="Open Sans Light"/>
                <a:sym typeface="Open Sans Light"/>
              </a:endParaRPr>
            </a:p>
          </p:txBody>
        </p:sp>
        <p:sp>
          <p:nvSpPr>
            <p:cNvPr id="257" name="Google Shape;257;ge34dbb73ad_1_41"/>
            <p:cNvSpPr/>
            <p:nvPr/>
          </p:nvSpPr>
          <p:spPr>
            <a:xfrm>
              <a:off x="8477250" y="1484313"/>
              <a:ext cx="123825" cy="23813"/>
            </a:xfrm>
            <a:custGeom>
              <a:rect b="b" l="l" r="r" t="t"/>
              <a:pathLst>
                <a:path extrusionOk="0" h="44" w="220">
                  <a:moveTo>
                    <a:pt x="216" y="30"/>
                  </a:moveTo>
                  <a:cubicBezTo>
                    <a:pt x="185" y="10"/>
                    <a:pt x="149" y="0"/>
                    <a:pt x="110" y="0"/>
                  </a:cubicBezTo>
                  <a:cubicBezTo>
                    <a:pt x="72" y="0"/>
                    <a:pt x="36" y="10"/>
                    <a:pt x="5" y="30"/>
                  </a:cubicBezTo>
                  <a:cubicBezTo>
                    <a:pt x="1" y="32"/>
                    <a:pt x="0" y="36"/>
                    <a:pt x="2" y="39"/>
                  </a:cubicBezTo>
                  <a:cubicBezTo>
                    <a:pt x="4" y="43"/>
                    <a:pt x="9" y="44"/>
                    <a:pt x="12" y="42"/>
                  </a:cubicBezTo>
                  <a:cubicBezTo>
                    <a:pt x="41" y="24"/>
                    <a:pt x="75" y="14"/>
                    <a:pt x="110" y="14"/>
                  </a:cubicBezTo>
                  <a:cubicBezTo>
                    <a:pt x="146" y="14"/>
                    <a:pt x="180" y="24"/>
                    <a:pt x="209" y="42"/>
                  </a:cubicBezTo>
                  <a:cubicBezTo>
                    <a:pt x="210" y="42"/>
                    <a:pt x="211" y="43"/>
                    <a:pt x="212" y="43"/>
                  </a:cubicBezTo>
                  <a:cubicBezTo>
                    <a:pt x="215" y="43"/>
                    <a:pt x="217" y="42"/>
                    <a:pt x="218" y="39"/>
                  </a:cubicBezTo>
                  <a:cubicBezTo>
                    <a:pt x="220" y="36"/>
                    <a:pt x="219" y="32"/>
                    <a:pt x="216" y="30"/>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Light"/>
                <a:ea typeface="Open Sans Light"/>
                <a:cs typeface="Open Sans Light"/>
                <a:sym typeface="Open Sans Light"/>
              </a:endParaRPr>
            </a:p>
          </p:txBody>
        </p:sp>
      </p:grpSp>
      <p:sp>
        <p:nvSpPr>
          <p:cNvPr id="258" name="Google Shape;258;ge34dbb73ad_1_41"/>
          <p:cNvSpPr/>
          <p:nvPr/>
        </p:nvSpPr>
        <p:spPr>
          <a:xfrm>
            <a:off x="4016398" y="2345862"/>
            <a:ext cx="362063" cy="357917"/>
          </a:xfrm>
          <a:custGeom>
            <a:rect b="b" l="l" r="r" t="t"/>
            <a:pathLst>
              <a:path extrusionOk="0" h="128" w="130">
                <a:moveTo>
                  <a:pt x="125" y="113"/>
                </a:moveTo>
                <a:cubicBezTo>
                  <a:pt x="125" y="113"/>
                  <a:pt x="110" y="103"/>
                  <a:pt x="88" y="99"/>
                </a:cubicBezTo>
                <a:cubicBezTo>
                  <a:pt x="96" y="88"/>
                  <a:pt x="101" y="75"/>
                  <a:pt x="104" y="66"/>
                </a:cubicBezTo>
                <a:cubicBezTo>
                  <a:pt x="107" y="53"/>
                  <a:pt x="105" y="29"/>
                  <a:pt x="93" y="14"/>
                </a:cubicBezTo>
                <a:cubicBezTo>
                  <a:pt x="86" y="5"/>
                  <a:pt x="77" y="0"/>
                  <a:pt x="65" y="0"/>
                </a:cubicBezTo>
                <a:cubicBezTo>
                  <a:pt x="53" y="0"/>
                  <a:pt x="44" y="5"/>
                  <a:pt x="37" y="14"/>
                </a:cubicBezTo>
                <a:cubicBezTo>
                  <a:pt x="25" y="29"/>
                  <a:pt x="23" y="53"/>
                  <a:pt x="26" y="66"/>
                </a:cubicBezTo>
                <a:cubicBezTo>
                  <a:pt x="29" y="75"/>
                  <a:pt x="34" y="88"/>
                  <a:pt x="42" y="99"/>
                </a:cubicBezTo>
                <a:cubicBezTo>
                  <a:pt x="20" y="103"/>
                  <a:pt x="5" y="113"/>
                  <a:pt x="5" y="113"/>
                </a:cubicBezTo>
                <a:cubicBezTo>
                  <a:pt x="2" y="115"/>
                  <a:pt x="0" y="119"/>
                  <a:pt x="1" y="122"/>
                </a:cubicBezTo>
                <a:cubicBezTo>
                  <a:pt x="2" y="126"/>
                  <a:pt x="5" y="128"/>
                  <a:pt x="9" y="128"/>
                </a:cubicBezTo>
                <a:cubicBezTo>
                  <a:pt x="121" y="128"/>
                  <a:pt x="121" y="128"/>
                  <a:pt x="121" y="128"/>
                </a:cubicBezTo>
                <a:cubicBezTo>
                  <a:pt x="125" y="128"/>
                  <a:pt x="128" y="126"/>
                  <a:pt x="129" y="122"/>
                </a:cubicBezTo>
                <a:cubicBezTo>
                  <a:pt x="130" y="119"/>
                  <a:pt x="128" y="115"/>
                  <a:pt x="125" y="113"/>
                </a:cubicBezTo>
                <a:close/>
                <a:moveTo>
                  <a:pt x="82" y="94"/>
                </a:moveTo>
                <a:cubicBezTo>
                  <a:pt x="81" y="95"/>
                  <a:pt x="81" y="95"/>
                  <a:pt x="81" y="95"/>
                </a:cubicBezTo>
                <a:cubicBezTo>
                  <a:pt x="71" y="106"/>
                  <a:pt x="59" y="106"/>
                  <a:pt x="49" y="95"/>
                </a:cubicBezTo>
                <a:cubicBezTo>
                  <a:pt x="48" y="94"/>
                  <a:pt x="48" y="94"/>
                  <a:pt x="48" y="94"/>
                </a:cubicBezTo>
                <a:cubicBezTo>
                  <a:pt x="37" y="79"/>
                  <a:pt x="31" y="61"/>
                  <a:pt x="34" y="43"/>
                </a:cubicBezTo>
                <a:cubicBezTo>
                  <a:pt x="36" y="26"/>
                  <a:pt x="46" y="8"/>
                  <a:pt x="65" y="8"/>
                </a:cubicBezTo>
                <a:cubicBezTo>
                  <a:pt x="84" y="8"/>
                  <a:pt x="94" y="26"/>
                  <a:pt x="96" y="43"/>
                </a:cubicBezTo>
                <a:cubicBezTo>
                  <a:pt x="99" y="61"/>
                  <a:pt x="93" y="79"/>
                  <a:pt x="82" y="94"/>
                </a:cubicBezTo>
                <a:close/>
                <a:moveTo>
                  <a:pt x="9" y="120"/>
                </a:moveTo>
                <a:cubicBezTo>
                  <a:pt x="10" y="120"/>
                  <a:pt x="23" y="111"/>
                  <a:pt x="43" y="106"/>
                </a:cubicBezTo>
                <a:cubicBezTo>
                  <a:pt x="53" y="104"/>
                  <a:pt x="53" y="104"/>
                  <a:pt x="53" y="104"/>
                </a:cubicBezTo>
                <a:cubicBezTo>
                  <a:pt x="57" y="107"/>
                  <a:pt x="61" y="108"/>
                  <a:pt x="65" y="108"/>
                </a:cubicBezTo>
                <a:cubicBezTo>
                  <a:pt x="69" y="108"/>
                  <a:pt x="73" y="107"/>
                  <a:pt x="77" y="104"/>
                </a:cubicBezTo>
                <a:cubicBezTo>
                  <a:pt x="87" y="106"/>
                  <a:pt x="87" y="106"/>
                  <a:pt x="87" y="106"/>
                </a:cubicBezTo>
                <a:cubicBezTo>
                  <a:pt x="107" y="111"/>
                  <a:pt x="120" y="120"/>
                  <a:pt x="121" y="120"/>
                </a:cubicBezTo>
                <a:lnTo>
                  <a:pt x="9" y="12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7E7E7E"/>
              </a:solidFill>
              <a:latin typeface="Calibri"/>
              <a:ea typeface="Calibri"/>
              <a:cs typeface="Calibri"/>
              <a:sym typeface="Calibri"/>
            </a:endParaRPr>
          </a:p>
        </p:txBody>
      </p:sp>
      <p:sp>
        <p:nvSpPr>
          <p:cNvPr id="259" name="Google Shape;259;ge34dbb73ad_1_41"/>
          <p:cNvSpPr/>
          <p:nvPr/>
        </p:nvSpPr>
        <p:spPr>
          <a:xfrm>
            <a:off x="4321198" y="2650662"/>
            <a:ext cx="362063" cy="357917"/>
          </a:xfrm>
          <a:custGeom>
            <a:rect b="b" l="l" r="r" t="t"/>
            <a:pathLst>
              <a:path extrusionOk="0" h="128" w="130">
                <a:moveTo>
                  <a:pt x="125" y="113"/>
                </a:moveTo>
                <a:cubicBezTo>
                  <a:pt x="125" y="113"/>
                  <a:pt x="110" y="103"/>
                  <a:pt x="88" y="99"/>
                </a:cubicBezTo>
                <a:cubicBezTo>
                  <a:pt x="96" y="88"/>
                  <a:pt x="101" y="75"/>
                  <a:pt x="104" y="66"/>
                </a:cubicBezTo>
                <a:cubicBezTo>
                  <a:pt x="107" y="53"/>
                  <a:pt x="105" y="29"/>
                  <a:pt x="93" y="14"/>
                </a:cubicBezTo>
                <a:cubicBezTo>
                  <a:pt x="86" y="5"/>
                  <a:pt x="77" y="0"/>
                  <a:pt x="65" y="0"/>
                </a:cubicBezTo>
                <a:cubicBezTo>
                  <a:pt x="53" y="0"/>
                  <a:pt x="44" y="5"/>
                  <a:pt x="37" y="14"/>
                </a:cubicBezTo>
                <a:cubicBezTo>
                  <a:pt x="25" y="29"/>
                  <a:pt x="23" y="53"/>
                  <a:pt x="26" y="66"/>
                </a:cubicBezTo>
                <a:cubicBezTo>
                  <a:pt x="29" y="75"/>
                  <a:pt x="34" y="88"/>
                  <a:pt x="42" y="99"/>
                </a:cubicBezTo>
                <a:cubicBezTo>
                  <a:pt x="20" y="103"/>
                  <a:pt x="5" y="113"/>
                  <a:pt x="5" y="113"/>
                </a:cubicBezTo>
                <a:cubicBezTo>
                  <a:pt x="2" y="115"/>
                  <a:pt x="0" y="119"/>
                  <a:pt x="1" y="122"/>
                </a:cubicBezTo>
                <a:cubicBezTo>
                  <a:pt x="2" y="126"/>
                  <a:pt x="5" y="128"/>
                  <a:pt x="9" y="128"/>
                </a:cubicBezTo>
                <a:cubicBezTo>
                  <a:pt x="121" y="128"/>
                  <a:pt x="121" y="128"/>
                  <a:pt x="121" y="128"/>
                </a:cubicBezTo>
                <a:cubicBezTo>
                  <a:pt x="125" y="128"/>
                  <a:pt x="128" y="126"/>
                  <a:pt x="129" y="122"/>
                </a:cubicBezTo>
                <a:cubicBezTo>
                  <a:pt x="130" y="119"/>
                  <a:pt x="128" y="115"/>
                  <a:pt x="125" y="113"/>
                </a:cubicBezTo>
                <a:close/>
                <a:moveTo>
                  <a:pt x="82" y="94"/>
                </a:moveTo>
                <a:cubicBezTo>
                  <a:pt x="81" y="95"/>
                  <a:pt x="81" y="95"/>
                  <a:pt x="81" y="95"/>
                </a:cubicBezTo>
                <a:cubicBezTo>
                  <a:pt x="71" y="106"/>
                  <a:pt x="59" y="106"/>
                  <a:pt x="49" y="95"/>
                </a:cubicBezTo>
                <a:cubicBezTo>
                  <a:pt x="48" y="94"/>
                  <a:pt x="48" y="94"/>
                  <a:pt x="48" y="94"/>
                </a:cubicBezTo>
                <a:cubicBezTo>
                  <a:pt x="37" y="79"/>
                  <a:pt x="31" y="61"/>
                  <a:pt x="34" y="43"/>
                </a:cubicBezTo>
                <a:cubicBezTo>
                  <a:pt x="36" y="26"/>
                  <a:pt x="46" y="8"/>
                  <a:pt x="65" y="8"/>
                </a:cubicBezTo>
                <a:cubicBezTo>
                  <a:pt x="84" y="8"/>
                  <a:pt x="94" y="26"/>
                  <a:pt x="96" y="43"/>
                </a:cubicBezTo>
                <a:cubicBezTo>
                  <a:pt x="99" y="61"/>
                  <a:pt x="93" y="79"/>
                  <a:pt x="82" y="94"/>
                </a:cubicBezTo>
                <a:close/>
                <a:moveTo>
                  <a:pt x="9" y="120"/>
                </a:moveTo>
                <a:cubicBezTo>
                  <a:pt x="10" y="120"/>
                  <a:pt x="23" y="111"/>
                  <a:pt x="43" y="106"/>
                </a:cubicBezTo>
                <a:cubicBezTo>
                  <a:pt x="53" y="104"/>
                  <a:pt x="53" y="104"/>
                  <a:pt x="53" y="104"/>
                </a:cubicBezTo>
                <a:cubicBezTo>
                  <a:pt x="57" y="107"/>
                  <a:pt x="61" y="108"/>
                  <a:pt x="65" y="108"/>
                </a:cubicBezTo>
                <a:cubicBezTo>
                  <a:pt x="69" y="108"/>
                  <a:pt x="73" y="107"/>
                  <a:pt x="77" y="104"/>
                </a:cubicBezTo>
                <a:cubicBezTo>
                  <a:pt x="87" y="106"/>
                  <a:pt x="87" y="106"/>
                  <a:pt x="87" y="106"/>
                </a:cubicBezTo>
                <a:cubicBezTo>
                  <a:pt x="107" y="111"/>
                  <a:pt x="120" y="120"/>
                  <a:pt x="121" y="120"/>
                </a:cubicBezTo>
                <a:lnTo>
                  <a:pt x="9" y="12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7E7E7E"/>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e34dbb73ad_11_18"/>
          <p:cNvPicPr preferRelativeResize="0"/>
          <p:nvPr/>
        </p:nvPicPr>
        <p:blipFill rotWithShape="1">
          <a:blip r:embed="rId3">
            <a:alphaModFix amt="50000"/>
          </a:blip>
          <a:srcRect b="0" l="0" r="0" t="0"/>
          <a:stretch/>
        </p:blipFill>
        <p:spPr>
          <a:xfrm>
            <a:off x="0" y="0"/>
            <a:ext cx="12192000" cy="6858000"/>
          </a:xfrm>
          <a:prstGeom prst="rect">
            <a:avLst/>
          </a:prstGeom>
          <a:noFill/>
          <a:ln>
            <a:noFill/>
          </a:ln>
        </p:spPr>
      </p:pic>
      <p:sp>
        <p:nvSpPr>
          <p:cNvPr id="265" name="Google Shape;265;ge34dbb73ad_11_18"/>
          <p:cNvSpPr/>
          <p:nvPr/>
        </p:nvSpPr>
        <p:spPr>
          <a:xfrm>
            <a:off x="537275" y="722225"/>
            <a:ext cx="11201400" cy="6462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s-ES" sz="2300">
                <a:solidFill>
                  <a:srgbClr val="351C75"/>
                </a:solidFill>
                <a:latin typeface="Rubik"/>
                <a:ea typeface="Rubik"/>
                <a:cs typeface="Rubik"/>
                <a:sym typeface="Rubik"/>
              </a:rPr>
              <a:t>I</a:t>
            </a:r>
            <a:r>
              <a:rPr b="1" lang="es-ES" sz="2300">
                <a:solidFill>
                  <a:srgbClr val="351C75"/>
                </a:solidFill>
                <a:latin typeface="Rubik"/>
                <a:ea typeface="Rubik"/>
                <a:cs typeface="Rubik"/>
                <a:sym typeface="Rubik"/>
              </a:rPr>
              <a:t>NCOME SOURCE 2:  ADVERTISING</a:t>
            </a:r>
            <a:endParaRPr b="1" i="0" sz="700" u="none" cap="none" strike="noStrike">
              <a:solidFill>
                <a:srgbClr val="351C75"/>
              </a:solidFill>
              <a:latin typeface="Arial"/>
              <a:ea typeface="Arial"/>
              <a:cs typeface="Arial"/>
              <a:sym typeface="Arial"/>
            </a:endParaRPr>
          </a:p>
        </p:txBody>
      </p:sp>
      <p:pic>
        <p:nvPicPr>
          <p:cNvPr id="266" name="Google Shape;266;ge34dbb73ad_11_18"/>
          <p:cNvPicPr preferRelativeResize="0"/>
          <p:nvPr/>
        </p:nvPicPr>
        <p:blipFill>
          <a:blip r:embed="rId4">
            <a:alphaModFix/>
          </a:blip>
          <a:stretch>
            <a:fillRect/>
          </a:stretch>
        </p:blipFill>
        <p:spPr>
          <a:xfrm>
            <a:off x="748300" y="3717627"/>
            <a:ext cx="7325325" cy="2342950"/>
          </a:xfrm>
          <a:prstGeom prst="rect">
            <a:avLst/>
          </a:prstGeom>
          <a:noFill/>
          <a:ln>
            <a:noFill/>
          </a:ln>
        </p:spPr>
      </p:pic>
      <p:sp>
        <p:nvSpPr>
          <p:cNvPr id="267" name="Google Shape;267;ge34dbb73ad_11_18"/>
          <p:cNvSpPr/>
          <p:nvPr/>
        </p:nvSpPr>
        <p:spPr>
          <a:xfrm>
            <a:off x="813800" y="4453225"/>
            <a:ext cx="5639100" cy="241200"/>
          </a:xfrm>
          <a:prstGeom prst="roundRect">
            <a:avLst>
              <a:gd fmla="val 16667" name="adj"/>
            </a:avLst>
          </a:prstGeom>
          <a:noFill/>
          <a:ln cap="flat" cmpd="sng" w="9525">
            <a:solidFill>
              <a:srgbClr val="BA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A1A51"/>
              </a:highlight>
            </a:endParaRPr>
          </a:p>
        </p:txBody>
      </p:sp>
      <p:sp>
        <p:nvSpPr>
          <p:cNvPr id="268" name="Google Shape;268;ge34dbb73ad_11_18"/>
          <p:cNvSpPr/>
          <p:nvPr/>
        </p:nvSpPr>
        <p:spPr>
          <a:xfrm>
            <a:off x="8196850" y="4480025"/>
            <a:ext cx="402000" cy="308100"/>
          </a:xfrm>
          <a:prstGeom prst="rightArrow">
            <a:avLst>
              <a:gd fmla="val 50000" name="adj1"/>
              <a:gd fmla="val 50000" name="adj2"/>
            </a:avLst>
          </a:prstGeom>
          <a:solidFill>
            <a:srgbClr val="BA1A51"/>
          </a:solidFill>
          <a:ln cap="flat" cmpd="sng" w="9525">
            <a:solidFill>
              <a:srgbClr val="BA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e34dbb73ad_11_18"/>
          <p:cNvSpPr/>
          <p:nvPr/>
        </p:nvSpPr>
        <p:spPr>
          <a:xfrm>
            <a:off x="8691400" y="3897725"/>
            <a:ext cx="3293400" cy="1759800"/>
          </a:xfrm>
          <a:prstGeom prst="rect">
            <a:avLst/>
          </a:prstGeom>
          <a:solidFill>
            <a:schemeClr val="lt2"/>
          </a:solidFill>
          <a:ln>
            <a:noFill/>
          </a:ln>
        </p:spPr>
        <p:txBody>
          <a:bodyPr anchorCtr="0" anchor="t" bIns="60950" lIns="243825" spcFirstLastPara="1" rIns="243825" wrap="square" tIns="45700">
            <a:noAutofit/>
          </a:bodyPr>
          <a:lstStyle/>
          <a:p>
            <a:pPr indent="0" lvl="0" marL="0" marR="0" rtl="0" algn="l">
              <a:lnSpc>
                <a:spcPct val="89000"/>
              </a:lnSpc>
              <a:spcBef>
                <a:spcPts val="0"/>
              </a:spcBef>
              <a:spcAft>
                <a:spcPts val="0"/>
              </a:spcAft>
              <a:buClr>
                <a:srgbClr val="000000"/>
              </a:buClr>
              <a:buSzPts val="1467"/>
              <a:buFont typeface="Arial"/>
              <a:buNone/>
            </a:pPr>
            <a:r>
              <a:rPr lang="es-ES" sz="1467">
                <a:solidFill>
                  <a:schemeClr val="dk1"/>
                </a:solidFill>
                <a:latin typeface="Open Sans Light"/>
                <a:ea typeface="Open Sans Light"/>
                <a:cs typeface="Open Sans Light"/>
                <a:sym typeface="Open Sans Light"/>
              </a:rPr>
              <a:t>Use of two types of ads:</a:t>
            </a:r>
            <a:endParaRPr sz="1467">
              <a:solidFill>
                <a:schemeClr val="dk1"/>
              </a:solidFill>
              <a:latin typeface="Open Sans Light"/>
              <a:ea typeface="Open Sans Light"/>
              <a:cs typeface="Open Sans Light"/>
              <a:sym typeface="Open Sans Light"/>
            </a:endParaRPr>
          </a:p>
          <a:p>
            <a:pPr indent="0" lvl="0" marL="0" marR="0" rtl="0" algn="l">
              <a:lnSpc>
                <a:spcPct val="89000"/>
              </a:lnSpc>
              <a:spcBef>
                <a:spcPts val="0"/>
              </a:spcBef>
              <a:spcAft>
                <a:spcPts val="0"/>
              </a:spcAft>
              <a:buClr>
                <a:srgbClr val="000000"/>
              </a:buClr>
              <a:buSzPts val="1467"/>
              <a:buFont typeface="Arial"/>
              <a:buNone/>
            </a:pPr>
            <a:r>
              <a:t/>
            </a:r>
            <a:endParaRPr sz="1467">
              <a:solidFill>
                <a:schemeClr val="dk1"/>
              </a:solidFill>
              <a:latin typeface="Open Sans Light"/>
              <a:ea typeface="Open Sans Light"/>
              <a:cs typeface="Open Sans Light"/>
              <a:sym typeface="Open Sans Light"/>
            </a:endParaRPr>
          </a:p>
          <a:p>
            <a:pPr indent="-321754" lvl="0" marL="457200" marR="0" rtl="0" algn="l">
              <a:lnSpc>
                <a:spcPct val="89000"/>
              </a:lnSpc>
              <a:spcBef>
                <a:spcPts val="0"/>
              </a:spcBef>
              <a:spcAft>
                <a:spcPts val="0"/>
              </a:spcAft>
              <a:buClr>
                <a:schemeClr val="dk1"/>
              </a:buClr>
              <a:buSzPts val="1467"/>
              <a:buFont typeface="Open Sans"/>
              <a:buChar char="●"/>
            </a:pPr>
            <a:r>
              <a:rPr b="1" lang="es-ES" sz="1467">
                <a:solidFill>
                  <a:schemeClr val="dk1"/>
                </a:solidFill>
                <a:latin typeface="Open Sans"/>
                <a:ea typeface="Open Sans"/>
                <a:cs typeface="Open Sans"/>
                <a:sym typeface="Open Sans"/>
              </a:rPr>
              <a:t>Banner ad </a:t>
            </a:r>
            <a:endParaRPr b="1" sz="1467">
              <a:solidFill>
                <a:schemeClr val="dk1"/>
              </a:solidFill>
              <a:latin typeface="Open Sans"/>
              <a:ea typeface="Open Sans"/>
              <a:cs typeface="Open Sans"/>
              <a:sym typeface="Open Sans"/>
            </a:endParaRPr>
          </a:p>
          <a:p>
            <a:pPr indent="-321754" lvl="0" marL="457200" marR="0" rtl="0" algn="l">
              <a:lnSpc>
                <a:spcPct val="89000"/>
              </a:lnSpc>
              <a:spcBef>
                <a:spcPts val="0"/>
              </a:spcBef>
              <a:spcAft>
                <a:spcPts val="0"/>
              </a:spcAft>
              <a:buClr>
                <a:schemeClr val="dk1"/>
              </a:buClr>
              <a:buSzPts val="1467"/>
              <a:buFont typeface="Open Sans"/>
              <a:buChar char="●"/>
            </a:pPr>
            <a:r>
              <a:rPr b="1" lang="es-ES" sz="1467">
                <a:solidFill>
                  <a:schemeClr val="dk1"/>
                </a:solidFill>
                <a:latin typeface="Open Sans"/>
                <a:ea typeface="Open Sans"/>
                <a:cs typeface="Open Sans"/>
                <a:sym typeface="Open Sans"/>
              </a:rPr>
              <a:t>Interstitial ad</a:t>
            </a:r>
            <a:endParaRPr b="1" sz="1467">
              <a:solidFill>
                <a:schemeClr val="dk1"/>
              </a:solidFill>
              <a:latin typeface="Open Sans"/>
              <a:ea typeface="Open Sans"/>
              <a:cs typeface="Open Sans"/>
              <a:sym typeface="Open Sans"/>
            </a:endParaRPr>
          </a:p>
          <a:p>
            <a:pPr indent="0" lvl="0" marL="457200" marR="0" rtl="0" algn="l">
              <a:lnSpc>
                <a:spcPct val="89000"/>
              </a:lnSpc>
              <a:spcBef>
                <a:spcPts val="0"/>
              </a:spcBef>
              <a:spcAft>
                <a:spcPts val="0"/>
              </a:spcAft>
              <a:buNone/>
            </a:pPr>
            <a:r>
              <a:t/>
            </a:r>
            <a:endParaRPr sz="1467">
              <a:solidFill>
                <a:schemeClr val="dk1"/>
              </a:solidFill>
              <a:latin typeface="Open Sans Light"/>
              <a:ea typeface="Open Sans Light"/>
              <a:cs typeface="Open Sans Light"/>
              <a:sym typeface="Open Sans Light"/>
            </a:endParaRPr>
          </a:p>
          <a:p>
            <a:pPr indent="0" lvl="0" marL="0" marR="0" rtl="0" algn="l">
              <a:lnSpc>
                <a:spcPct val="89000"/>
              </a:lnSpc>
              <a:spcBef>
                <a:spcPts val="0"/>
              </a:spcBef>
              <a:spcAft>
                <a:spcPts val="0"/>
              </a:spcAft>
              <a:buNone/>
            </a:pPr>
            <a:r>
              <a:rPr lang="es-ES" sz="1467">
                <a:solidFill>
                  <a:schemeClr val="dk1"/>
                </a:solidFill>
                <a:latin typeface="Open Sans Light"/>
                <a:ea typeface="Open Sans Light"/>
                <a:cs typeface="Open Sans Light"/>
                <a:sym typeface="Open Sans Light"/>
              </a:rPr>
              <a:t>The idea is not </a:t>
            </a:r>
            <a:r>
              <a:rPr lang="es-ES" sz="1467">
                <a:solidFill>
                  <a:schemeClr val="dk1"/>
                </a:solidFill>
                <a:latin typeface="Open Sans Light"/>
                <a:ea typeface="Open Sans Light"/>
                <a:cs typeface="Open Sans Light"/>
                <a:sym typeface="Open Sans Light"/>
              </a:rPr>
              <a:t>overwhelm</a:t>
            </a:r>
            <a:r>
              <a:rPr lang="es-ES" sz="1467">
                <a:solidFill>
                  <a:schemeClr val="dk1"/>
                </a:solidFill>
                <a:latin typeface="Open Sans Light"/>
                <a:ea typeface="Open Sans Light"/>
                <a:cs typeface="Open Sans Light"/>
                <a:sym typeface="Open Sans Light"/>
              </a:rPr>
              <a:t> the customer, but show game related things. </a:t>
            </a:r>
            <a:endParaRPr sz="1467">
              <a:solidFill>
                <a:schemeClr val="dk1"/>
              </a:solidFill>
              <a:latin typeface="Open Sans Light"/>
              <a:ea typeface="Open Sans Light"/>
              <a:cs typeface="Open Sans Light"/>
              <a:sym typeface="Open Sans Light"/>
            </a:endParaRPr>
          </a:p>
          <a:p>
            <a:pPr indent="0" lvl="0" marL="457200" marR="0" rtl="0" algn="l">
              <a:lnSpc>
                <a:spcPct val="89000"/>
              </a:lnSpc>
              <a:spcBef>
                <a:spcPts val="0"/>
              </a:spcBef>
              <a:spcAft>
                <a:spcPts val="0"/>
              </a:spcAft>
              <a:buNone/>
            </a:pPr>
            <a:r>
              <a:t/>
            </a:r>
            <a:endParaRPr sz="1467">
              <a:solidFill>
                <a:schemeClr val="dk1"/>
              </a:solidFill>
              <a:latin typeface="Open Sans Light"/>
              <a:ea typeface="Open Sans Light"/>
              <a:cs typeface="Open Sans Light"/>
              <a:sym typeface="Open Sans Light"/>
            </a:endParaRPr>
          </a:p>
          <a:p>
            <a:pPr indent="0" lvl="0" marL="457200" marR="0" rtl="0" algn="l">
              <a:lnSpc>
                <a:spcPct val="89000"/>
              </a:lnSpc>
              <a:spcBef>
                <a:spcPts val="0"/>
              </a:spcBef>
              <a:spcAft>
                <a:spcPts val="0"/>
              </a:spcAft>
              <a:buNone/>
            </a:pPr>
            <a:r>
              <a:t/>
            </a:r>
            <a:endParaRPr sz="1467">
              <a:solidFill>
                <a:schemeClr val="dk1"/>
              </a:solidFill>
              <a:latin typeface="Open Sans Light"/>
              <a:ea typeface="Open Sans Light"/>
              <a:cs typeface="Open Sans Light"/>
              <a:sym typeface="Open Sans Light"/>
            </a:endParaRPr>
          </a:p>
          <a:p>
            <a:pPr indent="0" lvl="0" marL="457200" marR="0" rtl="0" algn="l">
              <a:lnSpc>
                <a:spcPct val="89000"/>
              </a:lnSpc>
              <a:spcBef>
                <a:spcPts val="0"/>
              </a:spcBef>
              <a:spcAft>
                <a:spcPts val="0"/>
              </a:spcAft>
              <a:buNone/>
            </a:pPr>
            <a:r>
              <a:t/>
            </a:r>
            <a:endParaRPr sz="1467">
              <a:solidFill>
                <a:schemeClr val="dk1"/>
              </a:solidFill>
              <a:latin typeface="Open Sans Light"/>
              <a:ea typeface="Open Sans Light"/>
              <a:cs typeface="Open Sans Light"/>
              <a:sym typeface="Open Sans Light"/>
            </a:endParaRPr>
          </a:p>
        </p:txBody>
      </p:sp>
      <p:sp>
        <p:nvSpPr>
          <p:cNvPr id="270" name="Google Shape;270;ge34dbb73ad_11_18"/>
          <p:cNvSpPr/>
          <p:nvPr/>
        </p:nvSpPr>
        <p:spPr>
          <a:xfrm>
            <a:off x="772725" y="3773975"/>
            <a:ext cx="7271700" cy="2412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e34dbb73ad_11_18"/>
          <p:cNvSpPr/>
          <p:nvPr/>
        </p:nvSpPr>
        <p:spPr>
          <a:xfrm>
            <a:off x="971100" y="1537575"/>
            <a:ext cx="10454400" cy="1759800"/>
          </a:xfrm>
          <a:prstGeom prst="rect">
            <a:avLst/>
          </a:prstGeom>
          <a:solidFill>
            <a:schemeClr val="lt2"/>
          </a:solidFill>
          <a:ln>
            <a:noFill/>
          </a:ln>
        </p:spPr>
        <p:txBody>
          <a:bodyPr anchorCtr="0" anchor="t" bIns="60950" lIns="243825" spcFirstLastPara="1" rIns="243825" wrap="square" tIns="45700">
            <a:noAutofit/>
          </a:bodyPr>
          <a:lstStyle/>
          <a:p>
            <a:pPr indent="0" lvl="0" marL="0" rtl="0" algn="l">
              <a:lnSpc>
                <a:spcPct val="150000"/>
              </a:lnSpc>
              <a:spcBef>
                <a:spcPts val="0"/>
              </a:spcBef>
              <a:spcAft>
                <a:spcPts val="0"/>
              </a:spcAft>
              <a:buNone/>
            </a:pPr>
            <a:r>
              <a:rPr b="1" lang="es-ES" sz="1150">
                <a:solidFill>
                  <a:schemeClr val="dk1"/>
                </a:solidFill>
                <a:latin typeface="Open Sans"/>
                <a:ea typeface="Open Sans"/>
                <a:cs typeface="Open Sans"/>
                <a:sym typeface="Open Sans"/>
              </a:rPr>
              <a:t>BUILD A COMMUNITY</a:t>
            </a:r>
            <a:endParaRPr b="1"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s-ES" sz="1600">
                <a:solidFill>
                  <a:srgbClr val="981441"/>
                </a:solidFill>
                <a:latin typeface="VT323"/>
                <a:ea typeface="VT323"/>
                <a:cs typeface="VT323"/>
                <a:sym typeface="VT323"/>
              </a:rPr>
              <a:t>&gt;&gt; </a:t>
            </a:r>
            <a:r>
              <a:rPr lang="es-ES" sz="1150">
                <a:solidFill>
                  <a:schemeClr val="dk1"/>
                </a:solidFill>
                <a:latin typeface="Open Sans"/>
                <a:ea typeface="Open Sans"/>
                <a:cs typeface="Open Sans"/>
                <a:sym typeface="Open Sans"/>
              </a:rPr>
              <a:t>RPG community is already huge, lets help it grow. </a:t>
            </a:r>
            <a:endParaRPr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s-ES" sz="1600">
                <a:solidFill>
                  <a:srgbClr val="981441"/>
                </a:solidFill>
                <a:latin typeface="VT323"/>
                <a:ea typeface="VT323"/>
                <a:cs typeface="VT323"/>
                <a:sym typeface="VT323"/>
              </a:rPr>
              <a:t>&gt;&gt; </a:t>
            </a:r>
            <a:r>
              <a:rPr lang="es-ES" sz="1150">
                <a:solidFill>
                  <a:schemeClr val="dk1"/>
                </a:solidFill>
                <a:latin typeface="Open Sans"/>
                <a:ea typeface="Open Sans"/>
                <a:cs typeface="Open Sans"/>
                <a:sym typeface="Open Sans"/>
              </a:rPr>
              <a:t>Only in Fallout,  there is an average of 17.000 players per month. </a:t>
            </a:r>
            <a:endParaRPr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s-ES" sz="1600">
                <a:solidFill>
                  <a:srgbClr val="981441"/>
                </a:solidFill>
                <a:latin typeface="VT323"/>
                <a:ea typeface="VT323"/>
                <a:cs typeface="VT323"/>
                <a:sym typeface="VT323"/>
              </a:rPr>
              <a:t>&gt;&gt; </a:t>
            </a:r>
            <a:r>
              <a:rPr lang="es-ES" sz="1150">
                <a:solidFill>
                  <a:schemeClr val="dk1"/>
                </a:solidFill>
                <a:latin typeface="Open Sans"/>
                <a:ea typeface="Open Sans"/>
                <a:cs typeface="Open Sans"/>
                <a:sym typeface="Open Sans"/>
              </a:rPr>
              <a:t>To get recommendations related with how to play, people have forums or see youtube gamers with the same issues. </a:t>
            </a:r>
            <a:endParaRPr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s-ES" sz="1600">
                <a:solidFill>
                  <a:srgbClr val="981441"/>
                </a:solidFill>
                <a:latin typeface="VT323"/>
                <a:ea typeface="VT323"/>
                <a:cs typeface="VT323"/>
                <a:sym typeface="VT323"/>
              </a:rPr>
              <a:t>&gt;&gt; </a:t>
            </a:r>
            <a:r>
              <a:rPr b="1" lang="es-ES" sz="1150">
                <a:solidFill>
                  <a:schemeClr val="dk1"/>
                </a:solidFill>
                <a:latin typeface="Open Sans"/>
                <a:ea typeface="Open Sans"/>
                <a:cs typeface="Open Sans"/>
                <a:sym typeface="Open Sans"/>
              </a:rPr>
              <a:t>If you convince the community, you can succeed in the industry</a:t>
            </a:r>
            <a:r>
              <a:rPr b="1" lang="es-ES" sz="1500">
                <a:solidFill>
                  <a:schemeClr val="dk1"/>
                </a:solidFill>
                <a:latin typeface="Open Sans"/>
                <a:ea typeface="Open Sans"/>
                <a:cs typeface="Open Sans"/>
                <a:sym typeface="Open Sans"/>
              </a:rPr>
              <a:t>!</a:t>
            </a:r>
            <a:endParaRPr b="1" sz="1500">
              <a:solidFill>
                <a:schemeClr val="dk1"/>
              </a:solidFill>
              <a:latin typeface="Open Sans"/>
              <a:ea typeface="Open Sans"/>
              <a:cs typeface="Open Sans"/>
              <a:sym typeface="Open Sans"/>
            </a:endParaRPr>
          </a:p>
          <a:p>
            <a:pPr indent="0" lvl="0" marL="0" rtl="0" algn="l">
              <a:lnSpc>
                <a:spcPct val="200000"/>
              </a:lnSpc>
              <a:spcBef>
                <a:spcPts val="0"/>
              </a:spcBef>
              <a:spcAft>
                <a:spcPts val="0"/>
              </a:spcAft>
              <a:buNone/>
            </a:pPr>
            <a:r>
              <a:t/>
            </a:r>
            <a:endParaRPr sz="1467">
              <a:solidFill>
                <a:schemeClr val="dk1"/>
              </a:solidFill>
              <a:latin typeface="Open Sans Light"/>
              <a:ea typeface="Open Sans Light"/>
              <a:cs typeface="Open Sans Light"/>
              <a:sym typeface="Open Sans Light"/>
            </a:endParaRPr>
          </a:p>
          <a:p>
            <a:pPr indent="0" lvl="0" marL="0" marR="0" rtl="0" algn="ctr">
              <a:lnSpc>
                <a:spcPct val="89000"/>
              </a:lnSpc>
              <a:spcBef>
                <a:spcPts val="0"/>
              </a:spcBef>
              <a:spcAft>
                <a:spcPts val="0"/>
              </a:spcAft>
              <a:buClr>
                <a:srgbClr val="000000"/>
              </a:buClr>
              <a:buSzPts val="1467"/>
              <a:buFont typeface="Arial"/>
              <a:buNone/>
            </a:pPr>
            <a:r>
              <a:t/>
            </a:r>
            <a:endParaRPr sz="1467">
              <a:solidFill>
                <a:schemeClr val="dk1"/>
              </a:solidFill>
              <a:latin typeface="Open Sans Light"/>
              <a:ea typeface="Open Sans Light"/>
              <a:cs typeface="Open Sans Light"/>
              <a:sym typeface="Open Sans Light"/>
            </a:endParaRPr>
          </a:p>
        </p:txBody>
      </p:sp>
      <p:sp>
        <p:nvSpPr>
          <p:cNvPr id="272" name="Google Shape;272;ge34dbb73ad_11_18"/>
          <p:cNvSpPr/>
          <p:nvPr/>
        </p:nvSpPr>
        <p:spPr>
          <a:xfrm>
            <a:off x="3455800" y="3373625"/>
            <a:ext cx="241200" cy="308100"/>
          </a:xfrm>
          <a:prstGeom prst="up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Perro parado en la calle&#10;&#10;Descripción generada automáticamente con confianza media" id="277" name="Google Shape;277;ge357062545_0_27"/>
          <p:cNvPicPr preferRelativeResize="0"/>
          <p:nvPr/>
        </p:nvPicPr>
        <p:blipFill rotWithShape="1">
          <a:blip r:embed="rId3">
            <a:alphaModFix amt="50000"/>
          </a:blip>
          <a:srcRect b="0" l="0" r="0" t="0"/>
          <a:stretch/>
        </p:blipFill>
        <p:spPr>
          <a:xfrm>
            <a:off x="0" y="0"/>
            <a:ext cx="12192000" cy="6858000"/>
          </a:xfrm>
          <a:prstGeom prst="rect">
            <a:avLst/>
          </a:prstGeom>
          <a:noFill/>
          <a:ln>
            <a:noFill/>
          </a:ln>
        </p:spPr>
      </p:pic>
      <p:sp>
        <p:nvSpPr>
          <p:cNvPr id="278" name="Google Shape;278;ge357062545_0_27"/>
          <p:cNvSpPr txBox="1"/>
          <p:nvPr/>
        </p:nvSpPr>
        <p:spPr>
          <a:xfrm>
            <a:off x="947875" y="819125"/>
            <a:ext cx="102963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279" name="Google Shape;279;ge357062545_0_27"/>
          <p:cNvSpPr txBox="1"/>
          <p:nvPr/>
        </p:nvSpPr>
        <p:spPr>
          <a:xfrm>
            <a:off x="4434600" y="857525"/>
            <a:ext cx="3322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ES" sz="2300">
                <a:solidFill>
                  <a:srgbClr val="351C75"/>
                </a:solidFill>
                <a:latin typeface="Rubik"/>
                <a:ea typeface="Rubik"/>
                <a:cs typeface="Rubik"/>
                <a:sym typeface="Rubik"/>
              </a:rPr>
              <a:t>POTENTIAL REVENUE</a:t>
            </a:r>
            <a:endParaRPr b="1" sz="700">
              <a:solidFill>
                <a:srgbClr val="351C75"/>
              </a:solidFill>
            </a:endParaRPr>
          </a:p>
        </p:txBody>
      </p:sp>
      <p:sp>
        <p:nvSpPr>
          <p:cNvPr id="280" name="Google Shape;280;ge357062545_0_27"/>
          <p:cNvSpPr txBox="1"/>
          <p:nvPr/>
        </p:nvSpPr>
        <p:spPr>
          <a:xfrm>
            <a:off x="2812525" y="1607750"/>
            <a:ext cx="9004200" cy="4279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600">
                <a:solidFill>
                  <a:srgbClr val="981441"/>
                </a:solidFill>
                <a:latin typeface="VT323"/>
                <a:ea typeface="VT323"/>
                <a:cs typeface="VT323"/>
                <a:sym typeface="VT323"/>
              </a:rPr>
              <a:t>&gt;&gt; </a:t>
            </a:r>
            <a:r>
              <a:rPr lang="es-ES">
                <a:solidFill>
                  <a:schemeClr val="dk1"/>
                </a:solidFill>
                <a:latin typeface="Open Sans"/>
                <a:ea typeface="Open Sans"/>
                <a:cs typeface="Open Sans"/>
                <a:sym typeface="Open Sans"/>
              </a:rPr>
              <a:t>According to Google AdSense, $0.05 per view. This number increases  with click-per-views on ads.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ES" sz="1600">
                <a:solidFill>
                  <a:srgbClr val="981441"/>
                </a:solidFill>
                <a:latin typeface="VT323"/>
                <a:ea typeface="VT323"/>
                <a:cs typeface="VT323"/>
                <a:sym typeface="VT323"/>
              </a:rPr>
              <a:t>&gt;&gt; </a:t>
            </a:r>
            <a:r>
              <a:rPr lang="es-ES">
                <a:solidFill>
                  <a:schemeClr val="dk1"/>
                </a:solidFill>
                <a:latin typeface="Open Sans"/>
                <a:ea typeface="Open Sans"/>
                <a:cs typeface="Open Sans"/>
                <a:sym typeface="Open Sans"/>
              </a:rPr>
              <a:t>Establish</a:t>
            </a:r>
            <a:r>
              <a:rPr lang="es-ES">
                <a:solidFill>
                  <a:schemeClr val="dk1"/>
                </a:solidFill>
                <a:latin typeface="Open Sans"/>
                <a:ea typeface="Open Sans"/>
                <a:cs typeface="Open Sans"/>
                <a:sym typeface="Open Sans"/>
              </a:rPr>
              <a:t>ing partnerships with game creators, and growing a larger audience increases revenue </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ES">
                <a:solidFill>
                  <a:schemeClr val="dk1"/>
                </a:solidFill>
                <a:latin typeface="Open Sans"/>
                <a:ea typeface="Open Sans"/>
                <a:cs typeface="Open Sans"/>
                <a:sym typeface="Open Sans"/>
              </a:rPr>
              <a:t>   exponentially</a:t>
            </a:r>
            <a:r>
              <a:rPr lang="es-ES">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None/>
            </a:pPr>
            <a:r>
              <a:rPr lang="es-ES">
                <a:solidFill>
                  <a:schemeClr val="dk1"/>
                </a:solidFill>
                <a:latin typeface="Open Sans"/>
                <a:ea typeface="Open Sans"/>
                <a:cs typeface="Open Sans"/>
                <a:sym typeface="Open Sans"/>
              </a:rPr>
              <a:t> Example: QR code in board games redirecting them to the chatbot for profile creation</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ES" sz="1600">
                <a:solidFill>
                  <a:srgbClr val="981441"/>
                </a:solidFill>
                <a:latin typeface="VT323"/>
                <a:ea typeface="VT323"/>
                <a:cs typeface="VT323"/>
                <a:sym typeface="VT323"/>
              </a:rPr>
              <a:t>&gt;&gt; </a:t>
            </a:r>
            <a:r>
              <a:rPr lang="es-ES">
                <a:solidFill>
                  <a:schemeClr val="dk1"/>
                </a:solidFill>
                <a:latin typeface="Open Sans"/>
                <a:ea typeface="Open Sans"/>
                <a:cs typeface="Open Sans"/>
                <a:sym typeface="Open Sans"/>
              </a:rPr>
              <a:t>Data generated can be sold. </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ES" sz="1600">
                <a:solidFill>
                  <a:srgbClr val="981441"/>
                </a:solidFill>
                <a:latin typeface="VT323"/>
                <a:ea typeface="VT323"/>
                <a:cs typeface="VT323"/>
                <a:sym typeface="VT323"/>
              </a:rPr>
              <a:t>&gt;&gt; </a:t>
            </a:r>
            <a:r>
              <a:rPr lang="es-ES">
                <a:solidFill>
                  <a:schemeClr val="dk1"/>
                </a:solidFill>
                <a:latin typeface="Open Sans"/>
                <a:ea typeface="Open Sans"/>
                <a:cs typeface="Open Sans"/>
                <a:sym typeface="Open Sans"/>
              </a:rPr>
              <a:t>Recommend games adapted to user responses and overall profile,  providing an amazon link to purchase. </a:t>
            </a:r>
            <a:endParaRPr>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ES" sz="1600">
                <a:solidFill>
                  <a:srgbClr val="981441"/>
                </a:solidFill>
                <a:latin typeface="VT323"/>
                <a:ea typeface="VT323"/>
                <a:cs typeface="VT323"/>
                <a:sym typeface="VT323"/>
              </a:rPr>
              <a:t>&gt;&gt; </a:t>
            </a:r>
            <a:r>
              <a:rPr lang="es-ES">
                <a:solidFill>
                  <a:schemeClr val="dk1"/>
                </a:solidFill>
                <a:latin typeface="Open Sans"/>
                <a:ea typeface="Open Sans"/>
                <a:cs typeface="Open Sans"/>
                <a:sym typeface="Open Sans"/>
              </a:rPr>
              <a:t>If a deal is made with the company that for each purchase through the link a commission fee is recieved. </a:t>
            </a:r>
            <a:endParaRPr>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ES" sz="1600">
                <a:solidFill>
                  <a:srgbClr val="981441"/>
                </a:solidFill>
                <a:latin typeface="VT323"/>
                <a:ea typeface="VT323"/>
                <a:cs typeface="VT323"/>
                <a:sym typeface="VT323"/>
              </a:rPr>
              <a:t>&gt;&gt; </a:t>
            </a:r>
            <a:r>
              <a:rPr lang="es-ES">
                <a:solidFill>
                  <a:schemeClr val="dk1"/>
                </a:solidFill>
                <a:latin typeface="Open Sans"/>
                <a:ea typeface="Open Sans"/>
                <a:cs typeface="Open Sans"/>
                <a:sym typeface="Open Sans"/>
              </a:rPr>
              <a:t>Partnerships with online content creators for tabletop games like Dungeons &amp; Dragons. In exchange for </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ES">
                <a:solidFill>
                  <a:schemeClr val="dk1"/>
                </a:solidFill>
                <a:latin typeface="Open Sans"/>
                <a:ea typeface="Open Sans"/>
                <a:cs typeface="Open Sans"/>
                <a:sym typeface="Open Sans"/>
              </a:rPr>
              <a:t>   promoting the chat bot, the bot would suggest their videos after a user makes their profile. </a:t>
            </a:r>
            <a:endParaRPr>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ES" sz="1600">
                <a:solidFill>
                  <a:srgbClr val="981441"/>
                </a:solidFill>
                <a:latin typeface="VT323"/>
                <a:ea typeface="VT323"/>
                <a:cs typeface="VT323"/>
                <a:sym typeface="VT323"/>
              </a:rPr>
              <a:t>&gt;&gt; </a:t>
            </a:r>
            <a:r>
              <a:rPr lang="es-ES">
                <a:solidFill>
                  <a:schemeClr val="dk1"/>
                </a:solidFill>
                <a:latin typeface="Open Sans"/>
                <a:ea typeface="Open Sans"/>
                <a:cs typeface="Open Sans"/>
                <a:sym typeface="Open Sans"/>
              </a:rPr>
              <a:t>Easily deployable. The simplicity allows it to not require much maintenance and server costs. Advantage </a:t>
            </a:r>
            <a:endParaRPr>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ES">
                <a:solidFill>
                  <a:schemeClr val="dk1"/>
                </a:solidFill>
                <a:latin typeface="Open Sans"/>
                <a:ea typeface="Open Sans"/>
                <a:cs typeface="Open Sans"/>
                <a:sym typeface="Open Sans"/>
              </a:rPr>
              <a:t>   of being adaptable to more complex interactions OR simple Q&amp;A interactions.</a:t>
            </a:r>
            <a:endParaRPr>
              <a:solidFill>
                <a:schemeClr val="dk1"/>
              </a:solidFill>
              <a:latin typeface="Open Sans"/>
              <a:ea typeface="Open Sans"/>
              <a:cs typeface="Open Sans"/>
              <a:sym typeface="Open Sans"/>
            </a:endParaRPr>
          </a:p>
        </p:txBody>
      </p:sp>
      <p:pic>
        <p:nvPicPr>
          <p:cNvPr id="281" name="Google Shape;281;ge357062545_0_27"/>
          <p:cNvPicPr preferRelativeResize="0"/>
          <p:nvPr/>
        </p:nvPicPr>
        <p:blipFill>
          <a:blip r:embed="rId4">
            <a:alphaModFix/>
          </a:blip>
          <a:stretch>
            <a:fillRect/>
          </a:stretch>
        </p:blipFill>
        <p:spPr>
          <a:xfrm>
            <a:off x="311575" y="3568529"/>
            <a:ext cx="2653350" cy="32894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4"/>
          <p:cNvSpPr/>
          <p:nvPr/>
        </p:nvSpPr>
        <p:spPr>
          <a:xfrm>
            <a:off x="1524" y="-152400"/>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Mapa&#10;&#10;Descripción generada automáticamente" id="287" name="Google Shape;287;p4"/>
          <p:cNvPicPr preferRelativeResize="0"/>
          <p:nvPr/>
        </p:nvPicPr>
        <p:blipFill rotWithShape="1">
          <a:blip r:embed="rId3">
            <a:alphaModFix amt="50000"/>
          </a:blip>
          <a:srcRect b="2279" l="0" r="0" t="13465"/>
          <a:stretch/>
        </p:blipFill>
        <p:spPr>
          <a:xfrm>
            <a:off x="20" y="1282"/>
            <a:ext cx="12191979" cy="6856718"/>
          </a:xfrm>
          <a:prstGeom prst="rect">
            <a:avLst/>
          </a:prstGeom>
          <a:noFill/>
          <a:ln>
            <a:noFill/>
          </a:ln>
        </p:spPr>
      </p:pic>
      <p:sp>
        <p:nvSpPr>
          <p:cNvPr id="288" name="Google Shape;288;p4"/>
          <p:cNvSpPr txBox="1"/>
          <p:nvPr/>
        </p:nvSpPr>
        <p:spPr>
          <a:xfrm>
            <a:off x="947875" y="819125"/>
            <a:ext cx="102963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289" name="Google Shape;289;p4"/>
          <p:cNvSpPr txBox="1"/>
          <p:nvPr/>
        </p:nvSpPr>
        <p:spPr>
          <a:xfrm>
            <a:off x="4411175" y="849325"/>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ES" sz="2300">
                <a:solidFill>
                  <a:srgbClr val="351C75"/>
                </a:solidFill>
                <a:latin typeface="Rubik"/>
                <a:ea typeface="Rubik"/>
                <a:cs typeface="Rubik"/>
                <a:sym typeface="Rubik"/>
              </a:rPr>
              <a:t>POTENTIAL COST</a:t>
            </a:r>
            <a:endParaRPr b="1" sz="700">
              <a:solidFill>
                <a:srgbClr val="351C75"/>
              </a:solidFill>
            </a:endParaRPr>
          </a:p>
        </p:txBody>
      </p:sp>
      <p:sp>
        <p:nvSpPr>
          <p:cNvPr id="290" name="Google Shape;290;p4"/>
          <p:cNvSpPr/>
          <p:nvPr/>
        </p:nvSpPr>
        <p:spPr>
          <a:xfrm>
            <a:off x="570125" y="1613225"/>
            <a:ext cx="11187600" cy="1814400"/>
          </a:xfrm>
          <a:prstGeom prst="rect">
            <a:avLst/>
          </a:prstGeom>
          <a:solidFill>
            <a:schemeClr val="lt2"/>
          </a:solidFill>
          <a:ln>
            <a:noFill/>
          </a:ln>
        </p:spPr>
        <p:txBody>
          <a:bodyPr anchorCtr="0" anchor="t" bIns="60950" lIns="243825" spcFirstLastPara="1" rIns="243825" wrap="square" tIns="45700">
            <a:noAutofit/>
          </a:bodyPr>
          <a:lstStyle/>
          <a:p>
            <a:pPr indent="0" lvl="0" marL="0" rtl="0" algn="l">
              <a:lnSpc>
                <a:spcPct val="200000"/>
              </a:lnSpc>
              <a:spcBef>
                <a:spcPts val="0"/>
              </a:spcBef>
              <a:spcAft>
                <a:spcPts val="0"/>
              </a:spcAft>
              <a:buNone/>
            </a:pPr>
            <a:r>
              <a:rPr b="1" lang="es-ES" sz="1250">
                <a:solidFill>
                  <a:schemeClr val="dk1"/>
                </a:solidFill>
                <a:latin typeface="Open Sans"/>
                <a:ea typeface="Open Sans"/>
                <a:cs typeface="Open Sans"/>
                <a:sym typeface="Open Sans"/>
              </a:rPr>
              <a:t>Costs for the Business</a:t>
            </a:r>
            <a:endParaRPr b="1" sz="1250">
              <a:solidFill>
                <a:schemeClr val="dk1"/>
              </a:solidFill>
              <a:latin typeface="Open Sans"/>
              <a:ea typeface="Open Sans"/>
              <a:cs typeface="Open Sans"/>
              <a:sym typeface="Open Sans"/>
            </a:endParaRPr>
          </a:p>
          <a:p>
            <a:pPr indent="-307975" lvl="0" marL="457200" rtl="0" algn="l">
              <a:lnSpc>
                <a:spcPct val="200000"/>
              </a:lnSpc>
              <a:spcBef>
                <a:spcPts val="0"/>
              </a:spcBef>
              <a:spcAft>
                <a:spcPts val="0"/>
              </a:spcAft>
              <a:buClr>
                <a:schemeClr val="dk1"/>
              </a:buClr>
              <a:buSzPts val="1250"/>
              <a:buFont typeface="Open Sans"/>
              <a:buChar char="●"/>
            </a:pPr>
            <a:r>
              <a:rPr lang="es-ES" sz="1250">
                <a:solidFill>
                  <a:schemeClr val="dk1"/>
                </a:solidFill>
                <a:latin typeface="Open Sans"/>
                <a:ea typeface="Open Sans"/>
                <a:cs typeface="Open Sans"/>
                <a:sym typeface="Open Sans"/>
              </a:rPr>
              <a:t>Software costs: The business would need the necessary applications to store and process the data to be able to sell high quality, structured data.</a:t>
            </a:r>
            <a:endParaRPr sz="1250">
              <a:solidFill>
                <a:schemeClr val="dk1"/>
              </a:solidFill>
              <a:latin typeface="Open Sans"/>
              <a:ea typeface="Open Sans"/>
              <a:cs typeface="Open Sans"/>
              <a:sym typeface="Open Sans"/>
            </a:endParaRPr>
          </a:p>
          <a:p>
            <a:pPr indent="-307975" lvl="0" marL="457200" rtl="0" algn="l">
              <a:lnSpc>
                <a:spcPct val="200000"/>
              </a:lnSpc>
              <a:spcBef>
                <a:spcPts val="0"/>
              </a:spcBef>
              <a:spcAft>
                <a:spcPts val="0"/>
              </a:spcAft>
              <a:buClr>
                <a:schemeClr val="dk1"/>
              </a:buClr>
              <a:buSzPts val="1250"/>
              <a:buFont typeface="Open Sans"/>
              <a:buChar char="●"/>
            </a:pPr>
            <a:r>
              <a:rPr lang="es-ES" sz="1250">
                <a:solidFill>
                  <a:schemeClr val="dk1"/>
                </a:solidFill>
                <a:latin typeface="Open Sans"/>
                <a:ea typeface="Open Sans"/>
                <a:cs typeface="Open Sans"/>
                <a:sym typeface="Open Sans"/>
              </a:rPr>
              <a:t>Implementation: At the beginning of the operations, investment to acquire the storage and implementations of softwares will be higher.</a:t>
            </a:r>
            <a:endParaRPr sz="1250">
              <a:solidFill>
                <a:schemeClr val="dk1"/>
              </a:solidFill>
              <a:latin typeface="Open Sans"/>
              <a:ea typeface="Open Sans"/>
              <a:cs typeface="Open Sans"/>
              <a:sym typeface="Open Sans"/>
            </a:endParaRPr>
          </a:p>
          <a:p>
            <a:pPr indent="-307975" lvl="0" marL="457200" rtl="0" algn="l">
              <a:lnSpc>
                <a:spcPct val="200000"/>
              </a:lnSpc>
              <a:spcBef>
                <a:spcPts val="0"/>
              </a:spcBef>
              <a:spcAft>
                <a:spcPts val="0"/>
              </a:spcAft>
              <a:buClr>
                <a:schemeClr val="dk1"/>
              </a:buClr>
              <a:buSzPts val="1250"/>
              <a:buFont typeface="Open Sans"/>
              <a:buChar char="●"/>
            </a:pPr>
            <a:r>
              <a:rPr lang="es-ES" sz="1250">
                <a:solidFill>
                  <a:schemeClr val="dk1"/>
                </a:solidFill>
                <a:latin typeface="Open Sans"/>
                <a:ea typeface="Open Sans"/>
                <a:cs typeface="Open Sans"/>
                <a:sym typeface="Open Sans"/>
              </a:rPr>
              <a:t>Assuming 4 employees with licences that can monitor system and data.</a:t>
            </a:r>
            <a:endParaRPr b="1" sz="1600">
              <a:solidFill>
                <a:schemeClr val="dk1"/>
              </a:solidFill>
              <a:latin typeface="Open Sans"/>
              <a:ea typeface="Open Sans"/>
              <a:cs typeface="Open Sans"/>
              <a:sym typeface="Open Sans"/>
            </a:endParaRPr>
          </a:p>
          <a:p>
            <a:pPr indent="0" lvl="0" marL="0" rtl="0" algn="l">
              <a:lnSpc>
                <a:spcPct val="200000"/>
              </a:lnSpc>
              <a:spcBef>
                <a:spcPts val="0"/>
              </a:spcBef>
              <a:spcAft>
                <a:spcPts val="0"/>
              </a:spcAft>
              <a:buNone/>
            </a:pPr>
            <a:r>
              <a:t/>
            </a:r>
            <a:endParaRPr sz="1467">
              <a:solidFill>
                <a:schemeClr val="dk1"/>
              </a:solidFill>
              <a:latin typeface="Open Sans Light"/>
              <a:ea typeface="Open Sans Light"/>
              <a:cs typeface="Open Sans Light"/>
              <a:sym typeface="Open Sans Light"/>
            </a:endParaRPr>
          </a:p>
          <a:p>
            <a:pPr indent="0" lvl="0" marL="0" marR="0" rtl="0" algn="ctr">
              <a:lnSpc>
                <a:spcPct val="89000"/>
              </a:lnSpc>
              <a:spcBef>
                <a:spcPts val="0"/>
              </a:spcBef>
              <a:spcAft>
                <a:spcPts val="0"/>
              </a:spcAft>
              <a:buClr>
                <a:srgbClr val="000000"/>
              </a:buClr>
              <a:buSzPts val="1467"/>
              <a:buFont typeface="Arial"/>
              <a:buNone/>
            </a:pPr>
            <a:r>
              <a:t/>
            </a:r>
            <a:endParaRPr sz="1467">
              <a:solidFill>
                <a:schemeClr val="dk1"/>
              </a:solidFill>
              <a:latin typeface="Open Sans Light"/>
              <a:ea typeface="Open Sans Light"/>
              <a:cs typeface="Open Sans Light"/>
              <a:sym typeface="Open Sans Light"/>
            </a:endParaRPr>
          </a:p>
        </p:txBody>
      </p:sp>
      <p:pic>
        <p:nvPicPr>
          <p:cNvPr id="291" name="Google Shape;291;p4"/>
          <p:cNvPicPr preferRelativeResize="0"/>
          <p:nvPr/>
        </p:nvPicPr>
        <p:blipFill>
          <a:blip r:embed="rId4">
            <a:alphaModFix/>
          </a:blip>
          <a:stretch>
            <a:fillRect/>
          </a:stretch>
        </p:blipFill>
        <p:spPr>
          <a:xfrm>
            <a:off x="570113" y="4176875"/>
            <a:ext cx="10144125" cy="220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descr="La fachada de un local comercial&#10;&#10;Descripción generada automáticamente con confianza baja" id="91" name="Google Shape;91;ge34dbb73ad_10_0"/>
          <p:cNvPicPr preferRelativeResize="0"/>
          <p:nvPr/>
        </p:nvPicPr>
        <p:blipFill rotWithShape="1">
          <a:blip r:embed="rId3">
            <a:alphaModFix amt="50000"/>
          </a:blip>
          <a:srcRect b="0" l="0" r="0" t="0"/>
          <a:stretch/>
        </p:blipFill>
        <p:spPr>
          <a:xfrm>
            <a:off x="0" y="0"/>
            <a:ext cx="12192000" cy="6858000"/>
          </a:xfrm>
          <a:prstGeom prst="rect">
            <a:avLst/>
          </a:prstGeom>
          <a:noFill/>
          <a:ln>
            <a:noFill/>
          </a:ln>
        </p:spPr>
      </p:pic>
      <p:sp>
        <p:nvSpPr>
          <p:cNvPr id="92" name="Google Shape;92;ge34dbb73ad_10_0"/>
          <p:cNvSpPr/>
          <p:nvPr/>
        </p:nvSpPr>
        <p:spPr>
          <a:xfrm>
            <a:off x="384868" y="1492783"/>
            <a:ext cx="7603500" cy="13119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0" i="0" lang="es-ES" sz="2400" u="none" cap="none" strike="noStrike">
                <a:solidFill>
                  <a:schemeClr val="dk1"/>
                </a:solidFill>
                <a:latin typeface="Arial"/>
                <a:ea typeface="Arial"/>
                <a:cs typeface="Arial"/>
                <a:sym typeface="Arial"/>
              </a:rPr>
              <a:t>In Role Playing Games (RPGs), players </a:t>
            </a:r>
            <a:r>
              <a:rPr b="1" i="0" lang="es-ES" sz="2400" u="sng" cap="none" strike="noStrike">
                <a:solidFill>
                  <a:schemeClr val="dk1"/>
                </a:solidFill>
                <a:latin typeface="Arial"/>
                <a:ea typeface="Arial"/>
                <a:cs typeface="Arial"/>
                <a:sym typeface="Arial"/>
              </a:rPr>
              <a:t>assume the roles of characters</a:t>
            </a:r>
            <a:r>
              <a:rPr b="0" i="0" lang="es-ES" sz="2400" u="none" cap="none" strike="noStrike">
                <a:solidFill>
                  <a:schemeClr val="dk1"/>
                </a:solidFill>
                <a:latin typeface="Arial"/>
                <a:ea typeface="Arial"/>
                <a:cs typeface="Arial"/>
                <a:sym typeface="Arial"/>
              </a:rPr>
              <a:t> in a fictional setting, either by acting or by making decisions</a:t>
            </a:r>
            <a:endParaRPr/>
          </a:p>
        </p:txBody>
      </p:sp>
      <p:grpSp>
        <p:nvGrpSpPr>
          <p:cNvPr id="93" name="Google Shape;93;ge34dbb73ad_10_0"/>
          <p:cNvGrpSpPr/>
          <p:nvPr/>
        </p:nvGrpSpPr>
        <p:grpSpPr>
          <a:xfrm rot="-1050644">
            <a:off x="4614521" y="3750230"/>
            <a:ext cx="3285140" cy="2554273"/>
            <a:chOff x="4009580" y="4329316"/>
            <a:chExt cx="3765516" cy="2927776"/>
          </a:xfrm>
        </p:grpSpPr>
        <p:pic>
          <p:nvPicPr>
            <p:cNvPr descr="Imagen de la pantalla de un video juego&#10;&#10;Descripción generada automáticamente con confianza baja" id="94" name="Google Shape;94;ge34dbb73ad_10_0"/>
            <p:cNvPicPr preferRelativeResize="0"/>
            <p:nvPr/>
          </p:nvPicPr>
          <p:blipFill rotWithShape="1">
            <a:blip r:embed="rId4">
              <a:alphaModFix/>
            </a:blip>
            <a:srcRect b="0" l="0" r="0" t="0"/>
            <a:stretch/>
          </p:blipFill>
          <p:spPr>
            <a:xfrm>
              <a:off x="4009580" y="4526625"/>
              <a:ext cx="1405800" cy="1980000"/>
            </a:xfrm>
            <a:prstGeom prst="rect">
              <a:avLst/>
            </a:prstGeom>
            <a:noFill/>
            <a:ln>
              <a:noFill/>
            </a:ln>
          </p:spPr>
        </p:pic>
        <p:pic>
          <p:nvPicPr>
            <p:cNvPr descr="Interfaz de usuario gráfica&#10;&#10;Descripción generada automáticamente con confianza media" id="95" name="Google Shape;95;ge34dbb73ad_10_0"/>
            <p:cNvPicPr preferRelativeResize="0"/>
            <p:nvPr/>
          </p:nvPicPr>
          <p:blipFill rotWithShape="1">
            <a:blip r:embed="rId5">
              <a:alphaModFix/>
            </a:blip>
            <a:srcRect b="0" l="0" r="0" t="0"/>
            <a:stretch/>
          </p:blipFill>
          <p:spPr>
            <a:xfrm rot="900000">
              <a:off x="5119441" y="4498147"/>
              <a:ext cx="1565298" cy="1980000"/>
            </a:xfrm>
            <a:prstGeom prst="rect">
              <a:avLst/>
            </a:prstGeom>
            <a:noFill/>
            <a:ln>
              <a:noFill/>
            </a:ln>
          </p:spPr>
        </p:pic>
        <p:pic>
          <p:nvPicPr>
            <p:cNvPr descr="Imagen que contiene texto, bicicleta, moto, hombre&#10;&#10;Descripción generada automáticamente" id="96" name="Google Shape;96;ge34dbb73ad_10_0"/>
            <p:cNvPicPr preferRelativeResize="0"/>
            <p:nvPr/>
          </p:nvPicPr>
          <p:blipFill rotWithShape="1">
            <a:blip r:embed="rId6">
              <a:alphaModFix/>
            </a:blip>
            <a:srcRect b="0" l="0" r="0" t="0"/>
            <a:stretch/>
          </p:blipFill>
          <p:spPr>
            <a:xfrm rot="2700000">
              <a:off x="5661876" y="4981696"/>
              <a:ext cx="1655648" cy="1980000"/>
            </a:xfrm>
            <a:prstGeom prst="rect">
              <a:avLst/>
            </a:prstGeom>
            <a:noFill/>
            <a:ln>
              <a:noFill/>
            </a:ln>
          </p:spPr>
        </p:pic>
      </p:grpSp>
      <p:sp>
        <p:nvSpPr>
          <p:cNvPr id="97" name="Google Shape;97;ge34dbb73ad_10_0"/>
          <p:cNvSpPr/>
          <p:nvPr/>
        </p:nvSpPr>
        <p:spPr>
          <a:xfrm>
            <a:off x="1140919" y="3184264"/>
            <a:ext cx="2171400" cy="4803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2000">
                <a:solidFill>
                  <a:schemeClr val="dk1"/>
                </a:solidFill>
                <a:latin typeface="Arial"/>
                <a:ea typeface="Arial"/>
                <a:cs typeface="Arial"/>
                <a:sym typeface="Arial"/>
              </a:rPr>
              <a:t>Tabletop RPGs</a:t>
            </a:r>
            <a:endParaRPr sz="2000">
              <a:solidFill>
                <a:schemeClr val="dk1"/>
              </a:solidFill>
              <a:latin typeface="Arial"/>
              <a:ea typeface="Arial"/>
              <a:cs typeface="Arial"/>
              <a:sym typeface="Arial"/>
            </a:endParaRPr>
          </a:p>
        </p:txBody>
      </p:sp>
      <p:sp>
        <p:nvSpPr>
          <p:cNvPr id="98" name="Google Shape;98;ge34dbb73ad_10_0"/>
          <p:cNvSpPr/>
          <p:nvPr/>
        </p:nvSpPr>
        <p:spPr>
          <a:xfrm>
            <a:off x="4688062" y="3238803"/>
            <a:ext cx="2614500" cy="4803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2000">
                <a:solidFill>
                  <a:schemeClr val="dk1"/>
                </a:solidFill>
                <a:latin typeface="Arial"/>
                <a:ea typeface="Arial"/>
                <a:cs typeface="Arial"/>
                <a:sym typeface="Arial"/>
              </a:rPr>
              <a:t>RPG Videogames</a:t>
            </a:r>
            <a:endParaRPr sz="2000">
              <a:solidFill>
                <a:schemeClr val="dk1"/>
              </a:solidFill>
              <a:latin typeface="Arial"/>
              <a:ea typeface="Arial"/>
              <a:cs typeface="Arial"/>
              <a:sym typeface="Arial"/>
            </a:endParaRPr>
          </a:p>
        </p:txBody>
      </p:sp>
      <p:pic>
        <p:nvPicPr>
          <p:cNvPr descr="Un par de personas sentadas en una mesa&#10;&#10;Descripción generada automáticamente con confianza baja" id="99" name="Google Shape;99;ge34dbb73ad_10_0"/>
          <p:cNvPicPr preferRelativeResize="0"/>
          <p:nvPr/>
        </p:nvPicPr>
        <p:blipFill rotWithShape="1">
          <a:blip r:embed="rId7">
            <a:alphaModFix/>
          </a:blip>
          <a:srcRect b="0" l="0" r="0" t="0"/>
          <a:stretch/>
        </p:blipFill>
        <p:spPr>
          <a:xfrm>
            <a:off x="164443" y="4059957"/>
            <a:ext cx="3801406" cy="1900703"/>
          </a:xfrm>
          <a:prstGeom prst="rect">
            <a:avLst/>
          </a:prstGeom>
          <a:noFill/>
          <a:ln>
            <a:noFill/>
          </a:ln>
        </p:spPr>
      </p:pic>
      <p:sp>
        <p:nvSpPr>
          <p:cNvPr id="100" name="Google Shape;100;ge34dbb73ad_10_0"/>
          <p:cNvSpPr/>
          <p:nvPr/>
        </p:nvSpPr>
        <p:spPr>
          <a:xfrm>
            <a:off x="384868" y="303890"/>
            <a:ext cx="11483700" cy="693300"/>
          </a:xfrm>
          <a:prstGeom prst="rect">
            <a:avLst/>
          </a:prstGeom>
          <a:solidFill>
            <a:schemeClr val="lt1">
              <a:alpha val="69800"/>
            </a:schemeClr>
          </a:solidFill>
          <a:ln cap="flat" cmpd="sng" w="127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800">
                <a:solidFill>
                  <a:schemeClr val="dk1"/>
                </a:solidFill>
                <a:latin typeface="Arial"/>
                <a:ea typeface="Arial"/>
                <a:cs typeface="Arial"/>
                <a:sym typeface="Arial"/>
              </a:rPr>
              <a:t>WHAT IS A ROLE PLAYING GAME?</a:t>
            </a:r>
            <a:endParaRPr b="1" sz="2800">
              <a:solidFill>
                <a:schemeClr val="dk1"/>
              </a:solidFill>
              <a:latin typeface="Arial"/>
              <a:ea typeface="Arial"/>
              <a:cs typeface="Arial"/>
              <a:sym typeface="Arial"/>
            </a:endParaRPr>
          </a:p>
        </p:txBody>
      </p:sp>
      <p:grpSp>
        <p:nvGrpSpPr>
          <p:cNvPr id="101" name="Google Shape;101;ge34dbb73ad_10_0"/>
          <p:cNvGrpSpPr/>
          <p:nvPr/>
        </p:nvGrpSpPr>
        <p:grpSpPr>
          <a:xfrm>
            <a:off x="8420100" y="1492783"/>
            <a:ext cx="3448500" cy="1301100"/>
            <a:chOff x="8420100" y="1492783"/>
            <a:chExt cx="3448500" cy="1301100"/>
          </a:xfrm>
        </p:grpSpPr>
        <p:sp>
          <p:nvSpPr>
            <p:cNvPr id="102" name="Google Shape;102;ge34dbb73ad_10_0"/>
            <p:cNvSpPr/>
            <p:nvPr/>
          </p:nvSpPr>
          <p:spPr>
            <a:xfrm>
              <a:off x="8420100" y="1492783"/>
              <a:ext cx="3448500" cy="13011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pic>
          <p:nvPicPr>
            <p:cNvPr descr="Un dibujo de un perro&#10;&#10;Descripción generada automáticamente con confianza media" id="103" name="Google Shape;103;ge34dbb73ad_10_0"/>
            <p:cNvPicPr preferRelativeResize="0"/>
            <p:nvPr/>
          </p:nvPicPr>
          <p:blipFill rotWithShape="1">
            <a:blip r:embed="rId8">
              <a:alphaModFix/>
            </a:blip>
            <a:srcRect b="0" l="0" r="0" t="0"/>
            <a:stretch/>
          </p:blipFill>
          <p:spPr>
            <a:xfrm>
              <a:off x="10572750" y="1598405"/>
              <a:ext cx="1073540" cy="1161459"/>
            </a:xfrm>
            <a:prstGeom prst="rect">
              <a:avLst/>
            </a:prstGeom>
            <a:noFill/>
            <a:ln>
              <a:noFill/>
            </a:ln>
          </p:spPr>
        </p:pic>
        <p:sp>
          <p:nvSpPr>
            <p:cNvPr id="104" name="Google Shape;104;ge34dbb73ad_10_0"/>
            <p:cNvSpPr/>
            <p:nvPr/>
          </p:nvSpPr>
          <p:spPr>
            <a:xfrm>
              <a:off x="8420100" y="1492783"/>
              <a:ext cx="1930500" cy="12840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2000">
                  <a:solidFill>
                    <a:schemeClr val="dk1"/>
                  </a:solidFill>
                  <a:latin typeface="Arial"/>
                  <a:ea typeface="Arial"/>
                  <a:cs typeface="Arial"/>
                  <a:sym typeface="Arial"/>
                </a:rPr>
                <a:t>Market size forecast (2023)</a:t>
              </a:r>
              <a:endParaRPr/>
            </a:p>
            <a:p>
              <a:pPr indent="0" lvl="0" marL="0" marR="0" rtl="0" algn="ctr">
                <a:spcBef>
                  <a:spcPts val="0"/>
                </a:spcBef>
                <a:spcAft>
                  <a:spcPts val="0"/>
                </a:spcAft>
                <a:buNone/>
              </a:pPr>
              <a:r>
                <a:rPr b="1" lang="es-ES" sz="2800">
                  <a:solidFill>
                    <a:schemeClr val="dk1"/>
                  </a:solidFill>
                  <a:latin typeface="Arial"/>
                  <a:ea typeface="Arial"/>
                  <a:cs typeface="Arial"/>
                  <a:sym typeface="Arial"/>
                </a:rPr>
                <a:t>22,5 B$</a:t>
              </a:r>
              <a:endParaRPr b="1" sz="2800">
                <a:solidFill>
                  <a:schemeClr val="dk1"/>
                </a:solidFill>
                <a:latin typeface="Arial"/>
                <a:ea typeface="Arial"/>
                <a:cs typeface="Arial"/>
                <a:sym typeface="Arial"/>
              </a:endParaRPr>
            </a:p>
          </p:txBody>
        </p:sp>
      </p:grpSp>
      <p:grpSp>
        <p:nvGrpSpPr>
          <p:cNvPr id="105" name="Google Shape;105;ge34dbb73ad_10_0"/>
          <p:cNvGrpSpPr/>
          <p:nvPr/>
        </p:nvGrpSpPr>
        <p:grpSpPr>
          <a:xfrm>
            <a:off x="8420337" y="3238803"/>
            <a:ext cx="3469077" cy="2876100"/>
            <a:chOff x="8420337" y="3238803"/>
            <a:chExt cx="3469077" cy="2876100"/>
          </a:xfrm>
        </p:grpSpPr>
        <p:sp>
          <p:nvSpPr>
            <p:cNvPr id="106" name="Google Shape;106;ge34dbb73ad_10_0"/>
            <p:cNvSpPr/>
            <p:nvPr/>
          </p:nvSpPr>
          <p:spPr>
            <a:xfrm>
              <a:off x="8420337" y="3238803"/>
              <a:ext cx="3448500" cy="28761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Interfaz de usuario gráfica&#10;&#10;Descripción generada automáticamente" id="107" name="Google Shape;107;ge34dbb73ad_10_0"/>
            <p:cNvPicPr preferRelativeResize="0"/>
            <p:nvPr/>
          </p:nvPicPr>
          <p:blipFill rotWithShape="1">
            <a:blip r:embed="rId9">
              <a:alphaModFix/>
            </a:blip>
            <a:srcRect b="37503" l="58126" r="2651" t="27393"/>
            <a:stretch/>
          </p:blipFill>
          <p:spPr>
            <a:xfrm>
              <a:off x="8550549" y="4080977"/>
              <a:ext cx="3187543" cy="1603675"/>
            </a:xfrm>
            <a:prstGeom prst="rect">
              <a:avLst/>
            </a:prstGeom>
            <a:noFill/>
            <a:ln>
              <a:noFill/>
            </a:ln>
          </p:spPr>
        </p:pic>
        <p:sp>
          <p:nvSpPr>
            <p:cNvPr id="108" name="Google Shape;108;ge34dbb73ad_10_0"/>
            <p:cNvSpPr/>
            <p:nvPr/>
          </p:nvSpPr>
          <p:spPr>
            <a:xfrm>
              <a:off x="8440914" y="3238803"/>
              <a:ext cx="3448500" cy="4803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2000">
                  <a:solidFill>
                    <a:schemeClr val="dk1"/>
                  </a:solidFill>
                  <a:latin typeface="Arial"/>
                  <a:ea typeface="Arial"/>
                  <a:cs typeface="Arial"/>
                  <a:sym typeface="Arial"/>
                </a:rPr>
                <a:t>Region with largest share:</a:t>
              </a:r>
              <a:endParaRPr sz="20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descr="La fachada de un local comercial&#10;&#10;Descripción generada automáticamente con confianza baja" id="296" name="Google Shape;296;ge357062545_0_69"/>
          <p:cNvPicPr preferRelativeResize="0"/>
          <p:nvPr/>
        </p:nvPicPr>
        <p:blipFill rotWithShape="1">
          <a:blip r:embed="rId3">
            <a:alphaModFix amt="50000"/>
          </a:blip>
          <a:srcRect b="0" l="0" r="0" t="0"/>
          <a:stretch/>
        </p:blipFill>
        <p:spPr>
          <a:xfrm>
            <a:off x="0" y="0"/>
            <a:ext cx="12192000" cy="6858000"/>
          </a:xfrm>
          <a:prstGeom prst="rect">
            <a:avLst/>
          </a:prstGeom>
          <a:noFill/>
          <a:ln>
            <a:noFill/>
          </a:ln>
        </p:spPr>
      </p:pic>
      <p:pic>
        <p:nvPicPr>
          <p:cNvPr id="297" name="Google Shape;297;ge357062545_0_69"/>
          <p:cNvPicPr preferRelativeResize="0"/>
          <p:nvPr/>
        </p:nvPicPr>
        <p:blipFill>
          <a:blip r:embed="rId4">
            <a:alphaModFix/>
          </a:blip>
          <a:stretch>
            <a:fillRect/>
          </a:stretch>
        </p:blipFill>
        <p:spPr>
          <a:xfrm>
            <a:off x="6934300" y="2791100"/>
            <a:ext cx="637900" cy="1275800"/>
          </a:xfrm>
          <a:prstGeom prst="rect">
            <a:avLst/>
          </a:prstGeom>
          <a:noFill/>
          <a:ln>
            <a:noFill/>
          </a:ln>
        </p:spPr>
      </p:pic>
      <p:pic>
        <p:nvPicPr>
          <p:cNvPr id="298" name="Google Shape;298;ge357062545_0_69"/>
          <p:cNvPicPr preferRelativeResize="0"/>
          <p:nvPr/>
        </p:nvPicPr>
        <p:blipFill>
          <a:blip r:embed="rId5">
            <a:alphaModFix/>
          </a:blip>
          <a:stretch>
            <a:fillRect/>
          </a:stretch>
        </p:blipFill>
        <p:spPr>
          <a:xfrm>
            <a:off x="1924537" y="1021575"/>
            <a:ext cx="3676650" cy="4913376"/>
          </a:xfrm>
          <a:prstGeom prst="rect">
            <a:avLst/>
          </a:prstGeom>
          <a:noFill/>
          <a:ln>
            <a:noFill/>
          </a:ln>
        </p:spPr>
      </p:pic>
      <p:pic>
        <p:nvPicPr>
          <p:cNvPr id="299" name="Google Shape;299;ge357062545_0_69"/>
          <p:cNvPicPr preferRelativeResize="0"/>
          <p:nvPr/>
        </p:nvPicPr>
        <p:blipFill>
          <a:blip r:embed="rId6">
            <a:alphaModFix/>
          </a:blip>
          <a:stretch>
            <a:fillRect/>
          </a:stretch>
        </p:blipFill>
        <p:spPr>
          <a:xfrm>
            <a:off x="4237911" y="5606374"/>
            <a:ext cx="267299" cy="268622"/>
          </a:xfrm>
          <a:prstGeom prst="rect">
            <a:avLst/>
          </a:prstGeom>
          <a:noFill/>
          <a:ln>
            <a:noFill/>
          </a:ln>
        </p:spPr>
      </p:pic>
      <p:pic>
        <p:nvPicPr>
          <p:cNvPr id="300" name="Google Shape;300;ge357062545_0_69"/>
          <p:cNvPicPr preferRelativeResize="0"/>
          <p:nvPr/>
        </p:nvPicPr>
        <p:blipFill>
          <a:blip r:embed="rId7">
            <a:alphaModFix/>
          </a:blip>
          <a:stretch>
            <a:fillRect/>
          </a:stretch>
        </p:blipFill>
        <p:spPr>
          <a:xfrm>
            <a:off x="2030778" y="3087558"/>
            <a:ext cx="777555" cy="781407"/>
          </a:xfrm>
          <a:prstGeom prst="rect">
            <a:avLst/>
          </a:prstGeom>
          <a:noFill/>
          <a:ln>
            <a:noFill/>
          </a:ln>
        </p:spPr>
      </p:pic>
      <p:sp>
        <p:nvSpPr>
          <p:cNvPr id="301" name="Google Shape;301;ge357062545_0_69"/>
          <p:cNvSpPr txBox="1"/>
          <p:nvPr/>
        </p:nvSpPr>
        <p:spPr>
          <a:xfrm>
            <a:off x="3048313" y="5571258"/>
            <a:ext cx="1429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1000">
                <a:solidFill>
                  <a:srgbClr val="434343"/>
                </a:solidFill>
                <a:latin typeface="Oswald"/>
                <a:ea typeface="Oswald"/>
                <a:cs typeface="Oswald"/>
                <a:sym typeface="Oswald"/>
              </a:rPr>
              <a:t>Powered by RoleApp</a:t>
            </a:r>
            <a:endParaRPr sz="1000">
              <a:solidFill>
                <a:srgbClr val="434343"/>
              </a:solidFill>
              <a:latin typeface="Oswald"/>
              <a:ea typeface="Oswald"/>
              <a:cs typeface="Oswald"/>
              <a:sym typeface="Oswald"/>
            </a:endParaRPr>
          </a:p>
        </p:txBody>
      </p:sp>
      <p:pic>
        <p:nvPicPr>
          <p:cNvPr id="302" name="Google Shape;302;ge357062545_0_69"/>
          <p:cNvPicPr preferRelativeResize="0"/>
          <p:nvPr/>
        </p:nvPicPr>
        <p:blipFill>
          <a:blip r:embed="rId8">
            <a:alphaModFix/>
          </a:blip>
          <a:stretch>
            <a:fillRect/>
          </a:stretch>
        </p:blipFill>
        <p:spPr>
          <a:xfrm>
            <a:off x="6322913" y="923050"/>
            <a:ext cx="3944545" cy="4986900"/>
          </a:xfrm>
          <a:prstGeom prst="rect">
            <a:avLst/>
          </a:prstGeom>
          <a:noFill/>
          <a:ln>
            <a:noFill/>
          </a:ln>
        </p:spPr>
      </p:pic>
      <p:pic>
        <p:nvPicPr>
          <p:cNvPr id="303" name="Google Shape;303;ge357062545_0_69"/>
          <p:cNvPicPr preferRelativeResize="0"/>
          <p:nvPr/>
        </p:nvPicPr>
        <p:blipFill>
          <a:blip r:embed="rId9">
            <a:alphaModFix/>
          </a:blip>
          <a:stretch>
            <a:fillRect/>
          </a:stretch>
        </p:blipFill>
        <p:spPr>
          <a:xfrm>
            <a:off x="6983383" y="5247654"/>
            <a:ext cx="520999" cy="52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Perro parado en la calle&#10;&#10;Descripción generada automáticamente con confianza media" id="308" name="Google Shape;308;p7"/>
          <p:cNvPicPr preferRelativeResize="0"/>
          <p:nvPr/>
        </p:nvPicPr>
        <p:blipFill rotWithShape="1">
          <a:blip r:embed="rId3">
            <a:alphaModFix amt="50000"/>
          </a:blip>
          <a:srcRect b="0" l="0" r="0" t="0"/>
          <a:stretch/>
        </p:blipFill>
        <p:spPr>
          <a:xfrm>
            <a:off x="0" y="0"/>
            <a:ext cx="12192000" cy="6858000"/>
          </a:xfrm>
          <a:prstGeom prst="rect">
            <a:avLst/>
          </a:prstGeom>
          <a:noFill/>
          <a:ln>
            <a:noFill/>
          </a:ln>
        </p:spPr>
      </p:pic>
      <p:sp>
        <p:nvSpPr>
          <p:cNvPr id="309" name="Google Shape;309;p7"/>
          <p:cNvSpPr/>
          <p:nvPr/>
        </p:nvSpPr>
        <p:spPr>
          <a:xfrm>
            <a:off x="3014425" y="2071281"/>
            <a:ext cx="5772600" cy="1795800"/>
          </a:xfrm>
          <a:prstGeom prst="rect">
            <a:avLst/>
          </a:prstGeom>
          <a:solidFill>
            <a:schemeClr val="lt1">
              <a:alpha val="69410"/>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lang="es-ES" sz="4100">
                <a:solidFill>
                  <a:schemeClr val="dk1"/>
                </a:solidFill>
              </a:rPr>
              <a:t>THANK YOU!</a:t>
            </a:r>
            <a:endParaRPr b="1" sz="4100">
              <a:solidFill>
                <a:schemeClr val="dk1"/>
              </a:solidFill>
            </a:endParaRPr>
          </a:p>
          <a:p>
            <a:pPr indent="0" lvl="0" marL="0" marR="0" rtl="0" algn="ctr">
              <a:lnSpc>
                <a:spcPct val="100000"/>
              </a:lnSpc>
              <a:spcBef>
                <a:spcPts val="0"/>
              </a:spcBef>
              <a:spcAft>
                <a:spcPts val="0"/>
              </a:spcAft>
              <a:buClr>
                <a:srgbClr val="000000"/>
              </a:buClr>
              <a:buSzPts val="2800"/>
              <a:buFont typeface="Arial"/>
              <a:buNone/>
            </a:pPr>
            <a:r>
              <a:t/>
            </a:r>
            <a:endParaRPr sz="1700">
              <a:solidFill>
                <a:schemeClr val="dk1"/>
              </a:solidFill>
            </a:endParaRPr>
          </a:p>
          <a:p>
            <a:pPr indent="0" lvl="0" marL="0" marR="0" rtl="0" algn="ctr">
              <a:lnSpc>
                <a:spcPct val="100000"/>
              </a:lnSpc>
              <a:spcBef>
                <a:spcPts val="0"/>
              </a:spcBef>
              <a:spcAft>
                <a:spcPts val="0"/>
              </a:spcAft>
              <a:buClr>
                <a:srgbClr val="000000"/>
              </a:buClr>
              <a:buSzPts val="2800"/>
              <a:buFont typeface="Arial"/>
              <a:buNone/>
            </a:pPr>
            <a:r>
              <a:rPr lang="es-ES" sz="1700">
                <a:solidFill>
                  <a:schemeClr val="dk1"/>
                </a:solidFill>
              </a:rPr>
              <a:t>Questions?</a:t>
            </a:r>
            <a:endParaRPr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Foto en blanco y negro de un grupo de personas en un escenario&#10;&#10;Descripción generada automáticamente con confianza baja" id="113" name="Google Shape;113;ge34dbb73ad_10_21"/>
          <p:cNvPicPr preferRelativeResize="0"/>
          <p:nvPr/>
        </p:nvPicPr>
        <p:blipFill rotWithShape="1">
          <a:blip r:embed="rId3">
            <a:alphaModFix amt="50000"/>
          </a:blip>
          <a:srcRect b="8001" l="0" r="0" t="1998"/>
          <a:stretch/>
        </p:blipFill>
        <p:spPr>
          <a:xfrm>
            <a:off x="0" y="0"/>
            <a:ext cx="12192000" cy="6858000"/>
          </a:xfrm>
          <a:prstGeom prst="rect">
            <a:avLst/>
          </a:prstGeom>
          <a:noFill/>
          <a:ln>
            <a:noFill/>
          </a:ln>
        </p:spPr>
      </p:pic>
      <p:sp>
        <p:nvSpPr>
          <p:cNvPr id="114" name="Google Shape;114;ge34dbb73ad_10_21"/>
          <p:cNvSpPr/>
          <p:nvPr/>
        </p:nvSpPr>
        <p:spPr>
          <a:xfrm>
            <a:off x="384868" y="303890"/>
            <a:ext cx="11483700" cy="693300"/>
          </a:xfrm>
          <a:prstGeom prst="rect">
            <a:avLst/>
          </a:prstGeom>
          <a:solidFill>
            <a:schemeClr val="lt1">
              <a:alpha val="69800"/>
            </a:scheme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800">
                <a:solidFill>
                  <a:schemeClr val="dk1"/>
                </a:solidFill>
                <a:latin typeface="Arial"/>
                <a:ea typeface="Arial"/>
                <a:cs typeface="Arial"/>
                <a:sym typeface="Arial"/>
              </a:rPr>
              <a:t>THE CHARACTER CREATION PROBLEM</a:t>
            </a:r>
            <a:endParaRPr b="1" sz="2800">
              <a:solidFill>
                <a:schemeClr val="dk1"/>
              </a:solidFill>
              <a:latin typeface="Arial"/>
              <a:ea typeface="Arial"/>
              <a:cs typeface="Arial"/>
              <a:sym typeface="Arial"/>
            </a:endParaRPr>
          </a:p>
        </p:txBody>
      </p:sp>
      <p:grpSp>
        <p:nvGrpSpPr>
          <p:cNvPr id="115" name="Google Shape;115;ge34dbb73ad_10_21"/>
          <p:cNvGrpSpPr/>
          <p:nvPr/>
        </p:nvGrpSpPr>
        <p:grpSpPr>
          <a:xfrm>
            <a:off x="1167512" y="1224975"/>
            <a:ext cx="2191179" cy="2422978"/>
            <a:chOff x="363886" y="1771650"/>
            <a:chExt cx="3152776" cy="3486300"/>
          </a:xfrm>
        </p:grpSpPr>
        <p:sp>
          <p:nvSpPr>
            <p:cNvPr id="116" name="Google Shape;116;ge34dbb73ad_10_21"/>
            <p:cNvSpPr/>
            <p:nvPr/>
          </p:nvSpPr>
          <p:spPr>
            <a:xfrm>
              <a:off x="363886" y="1771650"/>
              <a:ext cx="3152700" cy="34863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id="117" name="Google Shape;117;ge34dbb73ad_10_21"/>
            <p:cNvPicPr preferRelativeResize="0"/>
            <p:nvPr/>
          </p:nvPicPr>
          <p:blipFill rotWithShape="1">
            <a:blip r:embed="rId4">
              <a:alphaModFix/>
            </a:blip>
            <a:srcRect b="0" l="0" r="0" t="0"/>
            <a:stretch/>
          </p:blipFill>
          <p:spPr>
            <a:xfrm>
              <a:off x="555721" y="2460980"/>
              <a:ext cx="2960941" cy="2796820"/>
            </a:xfrm>
            <a:prstGeom prst="rect">
              <a:avLst/>
            </a:prstGeom>
            <a:noFill/>
            <a:ln>
              <a:noFill/>
            </a:ln>
            <a:effectLst>
              <a:outerShdw blurRad="63500" sx="102000" rotWithShape="0" algn="ctr" sy="102000">
                <a:srgbClr val="000000">
                  <a:alpha val="40000"/>
                </a:srgbClr>
              </a:outerShdw>
            </a:effectLst>
          </p:spPr>
        </p:pic>
        <p:sp>
          <p:nvSpPr>
            <p:cNvPr id="118" name="Google Shape;118;ge34dbb73ad_10_21"/>
            <p:cNvSpPr/>
            <p:nvPr/>
          </p:nvSpPr>
          <p:spPr>
            <a:xfrm>
              <a:off x="363887" y="1771650"/>
              <a:ext cx="3152700" cy="6894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1400">
                  <a:solidFill>
                    <a:schemeClr val="dk1"/>
                  </a:solidFill>
                  <a:latin typeface="Arial"/>
                  <a:ea typeface="Arial"/>
                  <a:cs typeface="Arial"/>
                  <a:sym typeface="Arial"/>
                </a:rPr>
                <a:t>Little knowledge at the beginning of game </a:t>
              </a:r>
              <a:endParaRPr sz="1400">
                <a:solidFill>
                  <a:schemeClr val="dk1"/>
                </a:solidFill>
                <a:latin typeface="Arial"/>
                <a:ea typeface="Arial"/>
                <a:cs typeface="Arial"/>
                <a:sym typeface="Arial"/>
              </a:endParaRPr>
            </a:p>
          </p:txBody>
        </p:sp>
      </p:grpSp>
      <p:grpSp>
        <p:nvGrpSpPr>
          <p:cNvPr id="119" name="Google Shape;119;ge34dbb73ad_10_21"/>
          <p:cNvGrpSpPr/>
          <p:nvPr/>
        </p:nvGrpSpPr>
        <p:grpSpPr>
          <a:xfrm>
            <a:off x="1084271" y="4041549"/>
            <a:ext cx="2358052" cy="2377328"/>
            <a:chOff x="3708527" y="1771664"/>
            <a:chExt cx="2961260" cy="3486330"/>
          </a:xfrm>
        </p:grpSpPr>
        <p:grpSp>
          <p:nvGrpSpPr>
            <p:cNvPr id="120" name="Google Shape;120;ge34dbb73ad_10_21"/>
            <p:cNvGrpSpPr/>
            <p:nvPr/>
          </p:nvGrpSpPr>
          <p:grpSpPr>
            <a:xfrm>
              <a:off x="3708527" y="1771664"/>
              <a:ext cx="2961260" cy="3486330"/>
              <a:chOff x="5505450" y="2476500"/>
              <a:chExt cx="2724000" cy="3207000"/>
            </a:xfrm>
          </p:grpSpPr>
          <p:sp>
            <p:nvSpPr>
              <p:cNvPr id="121" name="Google Shape;121;ge34dbb73ad_10_21"/>
              <p:cNvSpPr/>
              <p:nvPr/>
            </p:nvSpPr>
            <p:spPr>
              <a:xfrm>
                <a:off x="5505450" y="2476500"/>
                <a:ext cx="2705100" cy="32070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ge34dbb73ad_10_21"/>
              <p:cNvSpPr/>
              <p:nvPr/>
            </p:nvSpPr>
            <p:spPr>
              <a:xfrm>
                <a:off x="5505450" y="2476500"/>
                <a:ext cx="2724000" cy="6306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1400">
                    <a:solidFill>
                      <a:schemeClr val="dk1"/>
                    </a:solidFill>
                    <a:latin typeface="Arial"/>
                    <a:ea typeface="Arial"/>
                    <a:cs typeface="Arial"/>
                    <a:sym typeface="Arial"/>
                  </a:rPr>
                  <a:t>Unimmersive process</a:t>
                </a:r>
                <a:endParaRPr sz="1400">
                  <a:solidFill>
                    <a:schemeClr val="dk1"/>
                  </a:solidFill>
                  <a:latin typeface="Arial"/>
                  <a:ea typeface="Arial"/>
                  <a:cs typeface="Arial"/>
                  <a:sym typeface="Arial"/>
                </a:endParaRPr>
              </a:p>
            </p:txBody>
          </p:sp>
        </p:grpSp>
        <p:pic>
          <p:nvPicPr>
            <p:cNvPr id="123" name="Google Shape;123;ge34dbb73ad_10_21"/>
            <p:cNvPicPr preferRelativeResize="0"/>
            <p:nvPr/>
          </p:nvPicPr>
          <p:blipFill rotWithShape="1">
            <a:blip r:embed="rId5">
              <a:alphaModFix/>
            </a:blip>
            <a:srcRect b="0" l="0" r="0" t="0"/>
            <a:stretch/>
          </p:blipFill>
          <p:spPr>
            <a:xfrm>
              <a:off x="3945077" y="2489312"/>
              <a:ext cx="2470464" cy="2768488"/>
            </a:xfrm>
            <a:prstGeom prst="rect">
              <a:avLst/>
            </a:prstGeom>
            <a:noFill/>
            <a:ln>
              <a:noFill/>
            </a:ln>
          </p:spPr>
        </p:pic>
      </p:grpSp>
      <p:sp>
        <p:nvSpPr>
          <p:cNvPr id="124" name="Google Shape;124;ge34dbb73ad_10_21"/>
          <p:cNvSpPr/>
          <p:nvPr/>
        </p:nvSpPr>
        <p:spPr>
          <a:xfrm>
            <a:off x="3940377" y="1710550"/>
            <a:ext cx="3774300" cy="6672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THAT CAN BE IMPROVED!</a:t>
            </a:r>
            <a:endParaRPr sz="1600">
              <a:solidFill>
                <a:schemeClr val="dk1"/>
              </a:solidFill>
              <a:latin typeface="Arial"/>
              <a:ea typeface="Arial"/>
              <a:cs typeface="Arial"/>
              <a:sym typeface="Arial"/>
            </a:endParaRPr>
          </a:p>
        </p:txBody>
      </p:sp>
      <p:grpSp>
        <p:nvGrpSpPr>
          <p:cNvPr id="125" name="Google Shape;125;ge34dbb73ad_10_21"/>
          <p:cNvGrpSpPr/>
          <p:nvPr/>
        </p:nvGrpSpPr>
        <p:grpSpPr>
          <a:xfrm>
            <a:off x="8393112" y="1769350"/>
            <a:ext cx="3155400" cy="3312600"/>
            <a:chOff x="8393112" y="1769350"/>
            <a:chExt cx="3155400" cy="3312600"/>
          </a:xfrm>
        </p:grpSpPr>
        <p:sp>
          <p:nvSpPr>
            <p:cNvPr id="126" name="Google Shape;126;ge34dbb73ad_10_21"/>
            <p:cNvSpPr/>
            <p:nvPr/>
          </p:nvSpPr>
          <p:spPr>
            <a:xfrm>
              <a:off x="8393112" y="1769350"/>
              <a:ext cx="3155400" cy="33126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Imagen que contiene Diagrama&#10;&#10;Descripción generada automáticamente" id="127" name="Google Shape;127;ge34dbb73ad_10_21"/>
            <p:cNvPicPr preferRelativeResize="0"/>
            <p:nvPr/>
          </p:nvPicPr>
          <p:blipFill rotWithShape="1">
            <a:blip r:embed="rId6">
              <a:alphaModFix/>
            </a:blip>
            <a:srcRect b="0" l="24704" r="25486" t="0"/>
            <a:stretch/>
          </p:blipFill>
          <p:spPr>
            <a:xfrm>
              <a:off x="8566900" y="2297137"/>
              <a:ext cx="2807794" cy="2770825"/>
            </a:xfrm>
            <a:prstGeom prst="rect">
              <a:avLst/>
            </a:prstGeom>
            <a:noFill/>
            <a:ln>
              <a:noFill/>
            </a:ln>
          </p:spPr>
        </p:pic>
        <p:sp>
          <p:nvSpPr>
            <p:cNvPr id="128" name="Google Shape;128;ge34dbb73ad_10_21"/>
            <p:cNvSpPr/>
            <p:nvPr/>
          </p:nvSpPr>
          <p:spPr>
            <a:xfrm>
              <a:off x="8393112" y="1769350"/>
              <a:ext cx="3155400" cy="667200"/>
            </a:xfrm>
            <a:prstGeom prst="rect">
              <a:avLst/>
            </a:prstGeom>
            <a:solidFill>
              <a:schemeClr val="lt1">
                <a:alpha val="80000"/>
              </a:schemeClr>
            </a:solidFill>
            <a:ln cap="flat" cmpd="sng" w="12700">
              <a:solidFill>
                <a:schemeClr val="lt1"/>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Introducing the AI assisted…</a:t>
              </a:r>
              <a:endParaRPr sz="1600">
                <a:solidFill>
                  <a:schemeClr val="dk1"/>
                </a:solidFill>
                <a:latin typeface="Arial"/>
                <a:ea typeface="Arial"/>
                <a:cs typeface="Arial"/>
                <a:sym typeface="Arial"/>
              </a:endParaRPr>
            </a:p>
          </p:txBody>
        </p:sp>
      </p:grpSp>
      <p:pic>
        <p:nvPicPr>
          <p:cNvPr id="129" name="Google Shape;129;ge34dbb73ad_10_21"/>
          <p:cNvPicPr preferRelativeResize="0"/>
          <p:nvPr/>
        </p:nvPicPr>
        <p:blipFill rotWithShape="1">
          <a:blip r:embed="rId7">
            <a:alphaModFix/>
          </a:blip>
          <a:srcRect b="0" l="0" r="0" t="0"/>
          <a:stretch/>
        </p:blipFill>
        <p:spPr>
          <a:xfrm>
            <a:off x="3998644" y="2377636"/>
            <a:ext cx="3657600" cy="260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ge34dbb73ad_9_0"/>
          <p:cNvSpPr txBox="1"/>
          <p:nvPr/>
        </p:nvSpPr>
        <p:spPr>
          <a:xfrm>
            <a:off x="2802150" y="3044250"/>
            <a:ext cx="6587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3800">
                <a:solidFill>
                  <a:srgbClr val="26F02C"/>
                </a:solidFill>
                <a:latin typeface="VT323"/>
                <a:ea typeface="VT323"/>
                <a:cs typeface="VT323"/>
                <a:sym typeface="VT323"/>
              </a:rPr>
              <a:t>&gt;&gt; G.O.A.T.</a:t>
            </a:r>
            <a:endParaRPr sz="3800">
              <a:solidFill>
                <a:srgbClr val="26F02C"/>
              </a:solidFill>
              <a:latin typeface="VT323"/>
              <a:ea typeface="VT323"/>
              <a:cs typeface="VT323"/>
              <a:sym typeface="VT323"/>
            </a:endParaRPr>
          </a:p>
        </p:txBody>
      </p:sp>
      <p:pic>
        <p:nvPicPr>
          <p:cNvPr id="135" name="Google Shape;135;ge34dbb73ad_9_0"/>
          <p:cNvPicPr preferRelativeResize="0"/>
          <p:nvPr/>
        </p:nvPicPr>
        <p:blipFill>
          <a:blip r:embed="rId4">
            <a:alphaModFix/>
          </a:blip>
          <a:stretch>
            <a:fillRect/>
          </a:stretch>
        </p:blipFill>
        <p:spPr>
          <a:xfrm>
            <a:off x="6934300" y="2791100"/>
            <a:ext cx="637900" cy="127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ge34dbb73ad_9_10"/>
          <p:cNvSpPr txBox="1"/>
          <p:nvPr/>
        </p:nvSpPr>
        <p:spPr>
          <a:xfrm>
            <a:off x="684050" y="1389450"/>
            <a:ext cx="84951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300">
                <a:solidFill>
                  <a:srgbClr val="26F02C"/>
                </a:solidFill>
                <a:latin typeface="VT323"/>
                <a:ea typeface="VT323"/>
                <a:cs typeface="VT323"/>
                <a:sym typeface="VT323"/>
              </a:rPr>
              <a:t>&gt;&gt; 10-question test receiving natural language.</a:t>
            </a:r>
            <a:endParaRPr sz="2300">
              <a:solidFill>
                <a:srgbClr val="26F02C"/>
              </a:solidFill>
              <a:latin typeface="VT323"/>
              <a:ea typeface="VT323"/>
              <a:cs typeface="VT323"/>
              <a:sym typeface="VT323"/>
            </a:endParaRPr>
          </a:p>
          <a:p>
            <a:pPr indent="0" lvl="0" marL="0" rtl="0" algn="l">
              <a:spcBef>
                <a:spcPts val="0"/>
              </a:spcBef>
              <a:spcAft>
                <a:spcPts val="0"/>
              </a:spcAft>
              <a:buNone/>
            </a:pPr>
            <a:r>
              <a:t/>
            </a:r>
            <a:endParaRPr sz="2300">
              <a:solidFill>
                <a:srgbClr val="26F02C"/>
              </a:solidFill>
              <a:latin typeface="VT323"/>
              <a:ea typeface="VT323"/>
              <a:cs typeface="VT323"/>
              <a:sym typeface="VT323"/>
            </a:endParaRPr>
          </a:p>
          <a:p>
            <a:pPr indent="0" lvl="0" marL="0" rtl="0" algn="l">
              <a:spcBef>
                <a:spcPts val="0"/>
              </a:spcBef>
              <a:spcAft>
                <a:spcPts val="0"/>
              </a:spcAft>
              <a:buNone/>
            </a:pPr>
            <a:r>
              <a:t/>
            </a:r>
            <a:endParaRPr sz="2300">
              <a:solidFill>
                <a:srgbClr val="26F02C"/>
              </a:solidFill>
              <a:latin typeface="VT323"/>
              <a:ea typeface="VT323"/>
              <a:cs typeface="VT323"/>
              <a:sym typeface="VT323"/>
            </a:endParaRPr>
          </a:p>
          <a:p>
            <a:pPr indent="0" lvl="0" marL="0" rtl="0" algn="l">
              <a:spcBef>
                <a:spcPts val="0"/>
              </a:spcBef>
              <a:spcAft>
                <a:spcPts val="0"/>
              </a:spcAft>
              <a:buNone/>
            </a:pPr>
            <a:r>
              <a:t/>
            </a:r>
            <a:endParaRPr sz="2300">
              <a:solidFill>
                <a:srgbClr val="26F02C"/>
              </a:solidFill>
              <a:latin typeface="VT323"/>
              <a:ea typeface="VT323"/>
              <a:cs typeface="VT323"/>
              <a:sym typeface="VT323"/>
            </a:endParaRPr>
          </a:p>
          <a:p>
            <a:pPr indent="0" lvl="0" marL="0" rtl="0" algn="l">
              <a:spcBef>
                <a:spcPts val="0"/>
              </a:spcBef>
              <a:spcAft>
                <a:spcPts val="0"/>
              </a:spcAft>
              <a:buNone/>
            </a:pPr>
            <a:r>
              <a:t/>
            </a:r>
            <a:endParaRPr sz="2300">
              <a:solidFill>
                <a:srgbClr val="26F02C"/>
              </a:solidFill>
              <a:latin typeface="VT323"/>
              <a:ea typeface="VT323"/>
              <a:cs typeface="VT323"/>
              <a:sym typeface="VT323"/>
            </a:endParaRPr>
          </a:p>
          <a:p>
            <a:pPr indent="0" lvl="0" marL="0" rtl="0" algn="l">
              <a:spcBef>
                <a:spcPts val="0"/>
              </a:spcBef>
              <a:spcAft>
                <a:spcPts val="0"/>
              </a:spcAft>
              <a:buNone/>
            </a:pPr>
            <a:r>
              <a:rPr lang="es-ES" sz="2300">
                <a:solidFill>
                  <a:srgbClr val="26F02C"/>
                </a:solidFill>
                <a:latin typeface="VT323"/>
                <a:ea typeface="VT323"/>
                <a:cs typeface="VT323"/>
                <a:sym typeface="VT323"/>
              </a:rPr>
              <a:t>&gt;&gt; Associates intents and entities with skills.</a:t>
            </a:r>
            <a:endParaRPr sz="2300">
              <a:solidFill>
                <a:srgbClr val="26F02C"/>
              </a:solidFill>
              <a:latin typeface="VT323"/>
              <a:ea typeface="VT323"/>
              <a:cs typeface="VT323"/>
              <a:sym typeface="VT323"/>
            </a:endParaRPr>
          </a:p>
          <a:p>
            <a:pPr indent="0" lvl="0" marL="0" rtl="0" algn="l">
              <a:spcBef>
                <a:spcPts val="0"/>
              </a:spcBef>
              <a:spcAft>
                <a:spcPts val="0"/>
              </a:spcAft>
              <a:buNone/>
            </a:pPr>
            <a:r>
              <a:t/>
            </a:r>
            <a:endParaRPr sz="2300">
              <a:solidFill>
                <a:srgbClr val="26F02C"/>
              </a:solidFill>
              <a:latin typeface="VT323"/>
              <a:ea typeface="VT323"/>
              <a:cs typeface="VT323"/>
              <a:sym typeface="VT323"/>
            </a:endParaRPr>
          </a:p>
          <a:p>
            <a:pPr indent="0" lvl="0" marL="0" rtl="0" algn="l">
              <a:spcBef>
                <a:spcPts val="0"/>
              </a:spcBef>
              <a:spcAft>
                <a:spcPts val="0"/>
              </a:spcAft>
              <a:buNone/>
            </a:pPr>
            <a:r>
              <a:t/>
            </a:r>
            <a:endParaRPr sz="2300">
              <a:solidFill>
                <a:srgbClr val="26F02C"/>
              </a:solidFill>
              <a:latin typeface="VT323"/>
              <a:ea typeface="VT323"/>
              <a:cs typeface="VT323"/>
              <a:sym typeface="VT323"/>
            </a:endParaRPr>
          </a:p>
          <a:p>
            <a:pPr indent="0" lvl="0" marL="0" rtl="0" algn="l">
              <a:spcBef>
                <a:spcPts val="0"/>
              </a:spcBef>
              <a:spcAft>
                <a:spcPts val="0"/>
              </a:spcAft>
              <a:buNone/>
            </a:pPr>
            <a:r>
              <a:t/>
            </a:r>
            <a:endParaRPr sz="2300">
              <a:solidFill>
                <a:srgbClr val="26F02C"/>
              </a:solidFill>
              <a:latin typeface="VT323"/>
              <a:ea typeface="VT323"/>
              <a:cs typeface="VT323"/>
              <a:sym typeface="VT323"/>
            </a:endParaRPr>
          </a:p>
          <a:p>
            <a:pPr indent="0" lvl="0" marL="0" rtl="0" algn="l">
              <a:spcBef>
                <a:spcPts val="0"/>
              </a:spcBef>
              <a:spcAft>
                <a:spcPts val="0"/>
              </a:spcAft>
              <a:buNone/>
            </a:pPr>
            <a:r>
              <a:t/>
            </a:r>
            <a:endParaRPr sz="2300">
              <a:solidFill>
                <a:srgbClr val="26F02C"/>
              </a:solidFill>
              <a:latin typeface="VT323"/>
              <a:ea typeface="VT323"/>
              <a:cs typeface="VT323"/>
              <a:sym typeface="VT323"/>
            </a:endParaRPr>
          </a:p>
          <a:p>
            <a:pPr indent="0" lvl="0" marL="0" rtl="0" algn="l">
              <a:spcBef>
                <a:spcPts val="0"/>
              </a:spcBef>
              <a:spcAft>
                <a:spcPts val="0"/>
              </a:spcAft>
              <a:buNone/>
            </a:pPr>
            <a:r>
              <a:rPr lang="es-ES" sz="2300">
                <a:solidFill>
                  <a:srgbClr val="26F02C"/>
                </a:solidFill>
                <a:latin typeface="VT323"/>
                <a:ea typeface="VT323"/>
                <a:cs typeface="VT323"/>
                <a:sym typeface="VT323"/>
              </a:rPr>
              <a:t>&gt;&gt; Gives the user the </a:t>
            </a:r>
            <a:r>
              <a:rPr lang="es-ES" sz="2300">
                <a:solidFill>
                  <a:srgbClr val="26F02C"/>
                </a:solidFill>
                <a:latin typeface="VT323"/>
                <a:ea typeface="VT323"/>
                <a:cs typeface="VT323"/>
                <a:sym typeface="VT323"/>
              </a:rPr>
              <a:t>optimal skill point distribution.</a:t>
            </a:r>
            <a:endParaRPr sz="2300">
              <a:solidFill>
                <a:srgbClr val="26F02C"/>
              </a:solidFill>
              <a:latin typeface="VT323"/>
              <a:ea typeface="VT323"/>
              <a:cs typeface="VT323"/>
              <a:sym typeface="VT323"/>
            </a:endParaRPr>
          </a:p>
        </p:txBody>
      </p:sp>
      <p:pic>
        <p:nvPicPr>
          <p:cNvPr id="141" name="Google Shape;141;ge34dbb73ad_9_10"/>
          <p:cNvPicPr preferRelativeResize="0"/>
          <p:nvPr/>
        </p:nvPicPr>
        <p:blipFill>
          <a:blip r:embed="rId4">
            <a:alphaModFix/>
          </a:blip>
          <a:stretch>
            <a:fillRect/>
          </a:stretch>
        </p:blipFill>
        <p:spPr>
          <a:xfrm>
            <a:off x="6008425" y="363025"/>
            <a:ext cx="5755450" cy="5755450"/>
          </a:xfrm>
          <a:prstGeom prst="rect">
            <a:avLst/>
          </a:prstGeom>
          <a:noFill/>
          <a:ln>
            <a:noFill/>
          </a:ln>
        </p:spPr>
      </p:pic>
      <p:pic>
        <p:nvPicPr>
          <p:cNvPr id="142" name="Google Shape;142;ge34dbb73ad_9_10"/>
          <p:cNvPicPr preferRelativeResize="0"/>
          <p:nvPr/>
        </p:nvPicPr>
        <p:blipFill>
          <a:blip r:embed="rId5">
            <a:alphaModFix/>
          </a:blip>
          <a:stretch>
            <a:fillRect/>
          </a:stretch>
        </p:blipFill>
        <p:spPr>
          <a:xfrm>
            <a:off x="11660937" y="6042275"/>
            <a:ext cx="531063" cy="739525"/>
          </a:xfrm>
          <a:prstGeom prst="rect">
            <a:avLst/>
          </a:prstGeom>
          <a:noFill/>
          <a:ln>
            <a:noFill/>
          </a:ln>
        </p:spPr>
      </p:pic>
      <p:pic>
        <p:nvPicPr>
          <p:cNvPr id="143" name="Google Shape;143;ge34dbb73ad_9_10"/>
          <p:cNvPicPr preferRelativeResize="0"/>
          <p:nvPr/>
        </p:nvPicPr>
        <p:blipFill>
          <a:blip r:embed="rId6">
            <a:alphaModFix/>
          </a:blip>
          <a:stretch>
            <a:fillRect/>
          </a:stretch>
        </p:blipFill>
        <p:spPr>
          <a:xfrm>
            <a:off x="7072800" y="4848225"/>
            <a:ext cx="341525" cy="683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pic>
        <p:nvPicPr>
          <p:cNvPr id="148" name="Google Shape;148;ge34dbb73ad_9_32"/>
          <p:cNvPicPr preferRelativeResize="0"/>
          <p:nvPr/>
        </p:nvPicPr>
        <p:blipFill>
          <a:blip r:embed="rId4">
            <a:alphaModFix amt="60000"/>
          </a:blip>
          <a:stretch>
            <a:fillRect/>
          </a:stretch>
        </p:blipFill>
        <p:spPr>
          <a:xfrm>
            <a:off x="6886925" y="1449325"/>
            <a:ext cx="3959351" cy="3959351"/>
          </a:xfrm>
          <a:prstGeom prst="rect">
            <a:avLst/>
          </a:prstGeom>
          <a:noFill/>
          <a:ln>
            <a:noFill/>
          </a:ln>
        </p:spPr>
      </p:pic>
      <p:sp>
        <p:nvSpPr>
          <p:cNvPr id="149" name="Google Shape;149;ge34dbb73ad_9_32"/>
          <p:cNvSpPr txBox="1"/>
          <p:nvPr/>
        </p:nvSpPr>
        <p:spPr>
          <a:xfrm>
            <a:off x="670575" y="858450"/>
            <a:ext cx="84951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&gt;&gt; </a:t>
            </a:r>
            <a:r>
              <a:rPr lang="es-ES" sz="2300">
                <a:solidFill>
                  <a:srgbClr val="26F02C"/>
                </a:solidFill>
                <a:latin typeface="VT323"/>
                <a:ea typeface="VT323"/>
                <a:cs typeface="VT323"/>
                <a:sym typeface="VT323"/>
              </a:rPr>
              <a:t>Variables:</a:t>
            </a:r>
            <a:endParaRPr sz="2300">
              <a:solidFill>
                <a:srgbClr val="26F02C"/>
              </a:solidFill>
              <a:latin typeface="VT323"/>
              <a:ea typeface="VT323"/>
              <a:cs typeface="VT323"/>
              <a:sym typeface="VT323"/>
            </a:endParaRPr>
          </a:p>
          <a:p>
            <a:pPr indent="0" lvl="0" marL="0" rtl="0" algn="l">
              <a:spcBef>
                <a:spcPts val="0"/>
              </a:spcBef>
              <a:spcAft>
                <a:spcPts val="0"/>
              </a:spcAft>
              <a:buNone/>
            </a:pPr>
            <a:r>
              <a:rPr lang="es-ES" sz="2300">
                <a:solidFill>
                  <a:srgbClr val="26F02C"/>
                </a:solidFill>
                <a:latin typeface="VT323"/>
                <a:ea typeface="VT323"/>
                <a:cs typeface="VT323"/>
                <a:sym typeface="VT323"/>
              </a:rPr>
              <a:t>	points = total points to distribute.</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user_input = user’s NL answer.</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&gt;&gt; Lists:</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	skillList = fallout skills.</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	entitiesList = entities.</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	entitiesList_clean = final list of entities.</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&gt;&gt; Dictionaries:</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	message_input = user_input in watson format.</a:t>
            </a:r>
            <a:endParaRPr sz="23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response = from watson’s json package.</a:t>
            </a:r>
            <a:endParaRPr sz="23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roleDict = final roles and descriptions.</a:t>
            </a:r>
            <a:endParaRPr sz="2300">
              <a:solidFill>
                <a:srgbClr val="26F02C"/>
              </a:solidFill>
              <a:latin typeface="VT323"/>
              <a:ea typeface="VT323"/>
              <a:cs typeface="VT323"/>
              <a:sym typeface="VT323"/>
            </a:endParaRPr>
          </a:p>
          <a:p>
            <a:pPr indent="0" lvl="0" marL="0" rtl="0" algn="l">
              <a:spcBef>
                <a:spcPts val="0"/>
              </a:spcBef>
              <a:spcAft>
                <a:spcPts val="0"/>
              </a:spcAft>
              <a:buNone/>
            </a:pPr>
            <a:r>
              <a:rPr lang="es-ES" sz="2300">
                <a:solidFill>
                  <a:srgbClr val="26F02C"/>
                </a:solidFill>
                <a:latin typeface="VT323"/>
                <a:ea typeface="VT323"/>
                <a:cs typeface="VT323"/>
                <a:sym typeface="VT323"/>
              </a:rPr>
              <a:t>	skillDict = user’s skills and their levels.</a:t>
            </a:r>
            <a:endParaRPr sz="2300">
              <a:solidFill>
                <a:srgbClr val="26F02C"/>
              </a:solidFill>
              <a:latin typeface="VT323"/>
              <a:ea typeface="VT323"/>
              <a:cs typeface="VT323"/>
              <a:sym typeface="VT323"/>
            </a:endParaRPr>
          </a:p>
        </p:txBody>
      </p:sp>
      <p:pic>
        <p:nvPicPr>
          <p:cNvPr id="150" name="Google Shape;150;ge34dbb73ad_9_32"/>
          <p:cNvPicPr preferRelativeResize="0"/>
          <p:nvPr/>
        </p:nvPicPr>
        <p:blipFill>
          <a:blip r:embed="rId5">
            <a:alphaModFix/>
          </a:blip>
          <a:stretch>
            <a:fillRect/>
          </a:stretch>
        </p:blipFill>
        <p:spPr>
          <a:xfrm>
            <a:off x="11705175" y="5994525"/>
            <a:ext cx="401750" cy="803500"/>
          </a:xfrm>
          <a:prstGeom prst="rect">
            <a:avLst/>
          </a:prstGeom>
          <a:noFill/>
          <a:ln>
            <a:noFill/>
          </a:ln>
        </p:spPr>
      </p:pic>
      <p:pic>
        <p:nvPicPr>
          <p:cNvPr id="151" name="Google Shape;151;ge34dbb73ad_9_32"/>
          <p:cNvPicPr preferRelativeResize="0"/>
          <p:nvPr/>
        </p:nvPicPr>
        <p:blipFill>
          <a:blip r:embed="rId6">
            <a:alphaModFix/>
          </a:blip>
          <a:stretch>
            <a:fillRect/>
          </a:stretch>
        </p:blipFill>
        <p:spPr>
          <a:xfrm>
            <a:off x="6116275" y="5360675"/>
            <a:ext cx="341525" cy="683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ge354c531e6_0_49"/>
          <p:cNvSpPr txBox="1"/>
          <p:nvPr/>
        </p:nvSpPr>
        <p:spPr>
          <a:xfrm>
            <a:off x="657100" y="681450"/>
            <a:ext cx="10740300" cy="584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300">
                <a:solidFill>
                  <a:srgbClr val="26F02C"/>
                </a:solidFill>
                <a:latin typeface="VT323"/>
                <a:ea typeface="VT323"/>
                <a:cs typeface="VT323"/>
                <a:sym typeface="VT323"/>
              </a:rPr>
              <a:t>skillDict = {</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'WeaponsSmallGuns':9,</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'Dialogue':9,</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'Medicine':9,</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'Negotiate':9,</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'Repair':9,</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'Science':9,</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'Sneak':9,</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'UnarmedCombat':9,</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'WeaponsBigGuns':9,</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'WeaponsShortRange':9</a:t>
            </a:r>
            <a:endParaRPr sz="2300">
              <a:solidFill>
                <a:srgbClr val="26F02C"/>
              </a:solidFill>
              <a:latin typeface="VT323"/>
              <a:ea typeface="VT323"/>
              <a:cs typeface="VT323"/>
              <a:sym typeface="VT323"/>
            </a:endParaRPr>
          </a:p>
          <a:p>
            <a:pPr indent="0" lvl="0" marL="0" rtl="0" algn="l">
              <a:spcBef>
                <a:spcPts val="0"/>
              </a:spcBef>
              <a:spcAft>
                <a:spcPts val="0"/>
              </a:spcAft>
              <a:buNone/>
            </a:pPr>
            <a:r>
              <a:rPr lang="es-ES" sz="2300">
                <a:solidFill>
                  <a:srgbClr val="26F02C"/>
                </a:solidFill>
                <a:latin typeface="VT323"/>
                <a:ea typeface="VT323"/>
                <a:cs typeface="VT323"/>
                <a:sym typeface="VT323"/>
              </a:rPr>
              <a:t>}</a:t>
            </a:r>
            <a:endParaRPr sz="2300">
              <a:solidFill>
                <a:srgbClr val="26F02C"/>
              </a:solidFill>
              <a:latin typeface="VT323"/>
              <a:ea typeface="VT323"/>
              <a:cs typeface="VT323"/>
              <a:sym typeface="VT323"/>
            </a:endParaRPr>
          </a:p>
          <a:p>
            <a:pPr indent="0" lvl="0" marL="0" rtl="0" algn="l">
              <a:spcBef>
                <a:spcPts val="0"/>
              </a:spcBef>
              <a:spcAft>
                <a:spcPts val="0"/>
              </a:spcAft>
              <a:buNone/>
            </a:pPr>
            <a:r>
              <a:rPr lang="es-ES" sz="2300">
                <a:solidFill>
                  <a:srgbClr val="26F02C"/>
                </a:solidFill>
                <a:latin typeface="VT323"/>
                <a:ea typeface="VT323"/>
                <a:cs typeface="VT323"/>
                <a:sym typeface="VT323"/>
              </a:rPr>
              <a:t>roleDict[‘Science’] = ["Pip-Boy programmer","Well, well. Pip-Boy Programmer, eh? Stanley will finally have someone to talk shop with.", "Your knowledge will allow you to go around risky situations, keep reading every book and magazine you can find to master other skills"]</a:t>
            </a:r>
            <a:endParaRPr sz="2300">
              <a:solidFill>
                <a:srgbClr val="26F02C"/>
              </a:solidFill>
              <a:latin typeface="VT323"/>
              <a:ea typeface="VT323"/>
              <a:cs typeface="VT323"/>
              <a:sym typeface="VT323"/>
            </a:endParaRPr>
          </a:p>
        </p:txBody>
      </p:sp>
      <p:pic>
        <p:nvPicPr>
          <p:cNvPr id="157" name="Google Shape;157;ge354c531e6_0_49"/>
          <p:cNvPicPr preferRelativeResize="0"/>
          <p:nvPr/>
        </p:nvPicPr>
        <p:blipFill>
          <a:blip r:embed="rId4">
            <a:alphaModFix/>
          </a:blip>
          <a:stretch>
            <a:fillRect/>
          </a:stretch>
        </p:blipFill>
        <p:spPr>
          <a:xfrm>
            <a:off x="1549775" y="5901400"/>
            <a:ext cx="341525" cy="683050"/>
          </a:xfrm>
          <a:prstGeom prst="rect">
            <a:avLst/>
          </a:prstGeom>
          <a:noFill/>
          <a:ln>
            <a:noFill/>
          </a:ln>
        </p:spPr>
      </p:pic>
      <p:pic>
        <p:nvPicPr>
          <p:cNvPr id="158" name="Google Shape;158;ge354c531e6_0_49"/>
          <p:cNvPicPr preferRelativeResize="0"/>
          <p:nvPr/>
        </p:nvPicPr>
        <p:blipFill>
          <a:blip r:embed="rId5">
            <a:alphaModFix/>
          </a:blip>
          <a:stretch>
            <a:fillRect/>
          </a:stretch>
        </p:blipFill>
        <p:spPr>
          <a:xfrm>
            <a:off x="11660937" y="6042275"/>
            <a:ext cx="531063" cy="739525"/>
          </a:xfrm>
          <a:prstGeom prst="rect">
            <a:avLst/>
          </a:prstGeom>
          <a:noFill/>
          <a:ln>
            <a:noFill/>
          </a:ln>
        </p:spPr>
      </p:pic>
      <p:sp>
        <p:nvSpPr>
          <p:cNvPr id="159" name="Google Shape;159;ge354c531e6_0_49"/>
          <p:cNvSpPr txBox="1"/>
          <p:nvPr/>
        </p:nvSpPr>
        <p:spPr>
          <a:xfrm>
            <a:off x="5046150" y="296100"/>
            <a:ext cx="2099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2300">
                <a:solidFill>
                  <a:srgbClr val="26F02C"/>
                </a:solidFill>
                <a:latin typeface="VT323"/>
                <a:ea typeface="VT323"/>
                <a:cs typeface="VT323"/>
                <a:sym typeface="VT323"/>
              </a:rPr>
              <a:t>- Dictionaries -</a:t>
            </a:r>
            <a:endParaRPr sz="2300">
              <a:solidFill>
                <a:srgbClr val="26F02C"/>
              </a:solidFill>
              <a:latin typeface="VT323"/>
              <a:ea typeface="VT323"/>
              <a:cs typeface="VT323"/>
              <a:sym typeface="VT323"/>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ge354c531e6_0_2"/>
          <p:cNvSpPr txBox="1"/>
          <p:nvPr/>
        </p:nvSpPr>
        <p:spPr>
          <a:xfrm>
            <a:off x="657100" y="1743600"/>
            <a:ext cx="84951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300">
                <a:solidFill>
                  <a:srgbClr val="26F02C"/>
                </a:solidFill>
                <a:latin typeface="VT323"/>
                <a:ea typeface="VT323"/>
                <a:cs typeface="VT323"/>
                <a:sym typeface="VT323"/>
              </a:rPr>
              <a:t>&gt;&gt; Main loop:</a:t>
            </a:r>
            <a:endParaRPr sz="2300">
              <a:solidFill>
                <a:srgbClr val="26F02C"/>
              </a:solidFill>
              <a:latin typeface="VT323"/>
              <a:ea typeface="VT323"/>
              <a:cs typeface="VT323"/>
              <a:sym typeface="VT323"/>
            </a:endParaRPr>
          </a:p>
          <a:p>
            <a:pPr indent="0" lvl="0" marL="0" rtl="0" algn="l">
              <a:spcBef>
                <a:spcPts val="0"/>
              </a:spcBef>
              <a:spcAft>
                <a:spcPts val="0"/>
              </a:spcAft>
              <a:buNone/>
            </a:pPr>
            <a:r>
              <a:rPr lang="es-ES" sz="2300">
                <a:solidFill>
                  <a:srgbClr val="26F02C"/>
                </a:solidFill>
                <a:latin typeface="VT323"/>
                <a:ea typeface="VT323"/>
                <a:cs typeface="VT323"/>
                <a:sym typeface="VT323"/>
              </a:rPr>
              <a:t>	</a:t>
            </a:r>
            <a:endParaRPr sz="2300">
              <a:solidFill>
                <a:srgbClr val="26F02C"/>
              </a:solidFill>
              <a:latin typeface="VT323"/>
              <a:ea typeface="VT323"/>
              <a:cs typeface="VT323"/>
              <a:sym typeface="VT323"/>
            </a:endParaRPr>
          </a:p>
          <a:p>
            <a:pPr indent="0" lvl="0" marL="0" rtl="0" algn="l">
              <a:spcBef>
                <a:spcPts val="0"/>
              </a:spcBef>
              <a:spcAft>
                <a:spcPts val="0"/>
              </a:spcAft>
              <a:buNone/>
            </a:pPr>
            <a:r>
              <a:rPr lang="es-ES" sz="2300">
                <a:solidFill>
                  <a:srgbClr val="26F02C"/>
                </a:solidFill>
                <a:latin typeface="VT323"/>
                <a:ea typeface="VT323"/>
                <a:cs typeface="VT323"/>
                <a:sym typeface="VT323"/>
              </a:rPr>
              <a:t>	1.	Communicates with Watson assistant.</a:t>
            </a:r>
            <a:endParaRPr sz="2300">
              <a:solidFill>
                <a:srgbClr val="26F02C"/>
              </a:solidFill>
              <a:latin typeface="VT323"/>
              <a:ea typeface="VT323"/>
              <a:cs typeface="VT323"/>
              <a:sym typeface="VT323"/>
            </a:endParaRPr>
          </a:p>
          <a:p>
            <a:pPr indent="0" lvl="0" marL="0" rtl="0" algn="l">
              <a:spcBef>
                <a:spcPts val="0"/>
              </a:spcBef>
              <a:spcAft>
                <a:spcPts val="0"/>
              </a:spcAft>
              <a:buNone/>
            </a:pPr>
            <a:r>
              <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2.	Detects intents.</a:t>
            </a:r>
            <a:endParaRPr sz="2300">
              <a:solidFill>
                <a:srgbClr val="26F02C"/>
              </a:solidFill>
              <a:latin typeface="VT323"/>
              <a:ea typeface="VT323"/>
              <a:cs typeface="VT323"/>
              <a:sym typeface="VT323"/>
            </a:endParaRPr>
          </a:p>
          <a:p>
            <a:pPr indent="457200" lvl="0" marL="0" rtl="0" algn="l">
              <a:spcBef>
                <a:spcPts val="0"/>
              </a:spcBef>
              <a:spcAft>
                <a:spcPts val="0"/>
              </a:spcAft>
              <a:buNone/>
            </a:pPr>
            <a:r>
              <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3.	Responds and calculates results.</a:t>
            </a:r>
            <a:endParaRPr sz="2300">
              <a:solidFill>
                <a:srgbClr val="26F02C"/>
              </a:solidFill>
              <a:latin typeface="VT323"/>
              <a:ea typeface="VT323"/>
              <a:cs typeface="VT323"/>
              <a:sym typeface="VT323"/>
            </a:endParaRPr>
          </a:p>
          <a:p>
            <a:pPr indent="457200" lvl="0" marL="0" rtl="0" algn="l">
              <a:spcBef>
                <a:spcPts val="0"/>
              </a:spcBef>
              <a:spcAft>
                <a:spcPts val="0"/>
              </a:spcAft>
              <a:buNone/>
            </a:pPr>
            <a:r>
              <a:t/>
            </a:r>
            <a:endParaRPr sz="2300">
              <a:solidFill>
                <a:srgbClr val="26F02C"/>
              </a:solidFill>
              <a:latin typeface="VT323"/>
              <a:ea typeface="VT323"/>
              <a:cs typeface="VT323"/>
              <a:sym typeface="VT323"/>
            </a:endParaRPr>
          </a:p>
          <a:p>
            <a:pPr indent="457200" lvl="0" marL="0" rtl="0" algn="l">
              <a:spcBef>
                <a:spcPts val="0"/>
              </a:spcBef>
              <a:spcAft>
                <a:spcPts val="0"/>
              </a:spcAft>
              <a:buNone/>
            </a:pPr>
            <a:r>
              <a:rPr lang="es-ES" sz="2300">
                <a:solidFill>
                  <a:srgbClr val="26F02C"/>
                </a:solidFill>
                <a:latin typeface="VT323"/>
                <a:ea typeface="VT323"/>
                <a:cs typeface="VT323"/>
                <a:sym typeface="VT323"/>
              </a:rPr>
              <a:t>4.	Prompts the next question.</a:t>
            </a:r>
            <a:endParaRPr sz="2300">
              <a:solidFill>
                <a:srgbClr val="26F02C"/>
              </a:solidFill>
              <a:latin typeface="VT323"/>
              <a:ea typeface="VT323"/>
              <a:cs typeface="VT323"/>
              <a:sym typeface="VT323"/>
            </a:endParaRPr>
          </a:p>
        </p:txBody>
      </p:sp>
      <p:pic>
        <p:nvPicPr>
          <p:cNvPr id="165" name="Google Shape;165;ge354c531e6_0_2"/>
          <p:cNvPicPr preferRelativeResize="0"/>
          <p:nvPr/>
        </p:nvPicPr>
        <p:blipFill>
          <a:blip r:embed="rId4">
            <a:alphaModFix/>
          </a:blip>
          <a:stretch>
            <a:fillRect/>
          </a:stretch>
        </p:blipFill>
        <p:spPr>
          <a:xfrm>
            <a:off x="11686676" y="6352675"/>
            <a:ext cx="505325" cy="505325"/>
          </a:xfrm>
          <a:prstGeom prst="rect">
            <a:avLst/>
          </a:prstGeom>
          <a:noFill/>
          <a:ln>
            <a:noFill/>
          </a:ln>
        </p:spPr>
      </p:pic>
      <p:pic>
        <p:nvPicPr>
          <p:cNvPr id="166" name="Google Shape;166;ge354c531e6_0_2"/>
          <p:cNvPicPr preferRelativeResize="0"/>
          <p:nvPr/>
        </p:nvPicPr>
        <p:blipFill>
          <a:blip r:embed="rId5">
            <a:alphaModFix amt="51000"/>
          </a:blip>
          <a:stretch>
            <a:fillRect/>
          </a:stretch>
        </p:blipFill>
        <p:spPr>
          <a:xfrm>
            <a:off x="7030450" y="1634725"/>
            <a:ext cx="3588550" cy="3588550"/>
          </a:xfrm>
          <a:prstGeom prst="rect">
            <a:avLst/>
          </a:prstGeom>
          <a:noFill/>
          <a:ln>
            <a:noFill/>
          </a:ln>
        </p:spPr>
      </p:pic>
      <p:pic>
        <p:nvPicPr>
          <p:cNvPr id="167" name="Google Shape;167;ge354c531e6_0_2"/>
          <p:cNvPicPr preferRelativeResize="0"/>
          <p:nvPr/>
        </p:nvPicPr>
        <p:blipFill>
          <a:blip r:embed="rId6">
            <a:alphaModFix/>
          </a:blip>
          <a:stretch>
            <a:fillRect/>
          </a:stretch>
        </p:blipFill>
        <p:spPr>
          <a:xfrm>
            <a:off x="4602800" y="4485250"/>
            <a:ext cx="341525" cy="683050"/>
          </a:xfrm>
          <a:prstGeom prst="rect">
            <a:avLst/>
          </a:prstGeom>
          <a:noFill/>
          <a:ln>
            <a:noFill/>
          </a:ln>
        </p:spPr>
      </p:pic>
      <p:pic>
        <p:nvPicPr>
          <p:cNvPr id="168" name="Google Shape;168;ge354c531e6_0_2"/>
          <p:cNvPicPr preferRelativeResize="0"/>
          <p:nvPr/>
        </p:nvPicPr>
        <p:blipFill>
          <a:blip r:embed="rId7">
            <a:alphaModFix/>
          </a:blip>
          <a:stretch>
            <a:fillRect/>
          </a:stretch>
        </p:blipFill>
        <p:spPr>
          <a:xfrm>
            <a:off x="11705175" y="5994525"/>
            <a:ext cx="401750" cy="80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pic>
        <p:nvPicPr>
          <p:cNvPr id="173" name="Google Shape;173;ge34dbb73ad_9_24"/>
          <p:cNvPicPr preferRelativeResize="0"/>
          <p:nvPr/>
        </p:nvPicPr>
        <p:blipFill>
          <a:blip r:embed="rId4">
            <a:alphaModFix/>
          </a:blip>
          <a:stretch>
            <a:fillRect/>
          </a:stretch>
        </p:blipFill>
        <p:spPr>
          <a:xfrm>
            <a:off x="7483975" y="-205325"/>
            <a:ext cx="7290700" cy="7290700"/>
          </a:xfrm>
          <a:prstGeom prst="rect">
            <a:avLst/>
          </a:prstGeom>
          <a:noFill/>
          <a:ln>
            <a:noFill/>
          </a:ln>
        </p:spPr>
      </p:pic>
      <p:sp>
        <p:nvSpPr>
          <p:cNvPr id="174" name="Google Shape;174;ge34dbb73ad_9_24"/>
          <p:cNvSpPr txBox="1"/>
          <p:nvPr/>
        </p:nvSpPr>
        <p:spPr>
          <a:xfrm>
            <a:off x="684050" y="788700"/>
            <a:ext cx="849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26F02C"/>
              </a:solidFill>
              <a:latin typeface="Calibri"/>
              <a:ea typeface="Calibri"/>
              <a:cs typeface="Calibri"/>
              <a:sym typeface="Calibri"/>
            </a:endParaRPr>
          </a:p>
        </p:txBody>
      </p:sp>
      <p:sp>
        <p:nvSpPr>
          <p:cNvPr id="175" name="Google Shape;175;ge34dbb73ad_9_24"/>
          <p:cNvSpPr txBox="1"/>
          <p:nvPr/>
        </p:nvSpPr>
        <p:spPr>
          <a:xfrm>
            <a:off x="5046150" y="296100"/>
            <a:ext cx="2099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2300">
                <a:solidFill>
                  <a:srgbClr val="26F02C"/>
                </a:solidFill>
                <a:latin typeface="VT323"/>
                <a:ea typeface="VT323"/>
                <a:cs typeface="VT323"/>
                <a:sym typeface="VT323"/>
              </a:rPr>
              <a:t>- </a:t>
            </a:r>
            <a:r>
              <a:rPr lang="es-ES" sz="2300">
                <a:solidFill>
                  <a:srgbClr val="26F02C"/>
                </a:solidFill>
                <a:latin typeface="VT323"/>
                <a:ea typeface="VT323"/>
                <a:cs typeface="VT323"/>
                <a:sym typeface="VT323"/>
              </a:rPr>
              <a:t>Functions -</a:t>
            </a:r>
            <a:endParaRPr sz="2300">
              <a:solidFill>
                <a:srgbClr val="26F02C"/>
              </a:solidFill>
              <a:latin typeface="VT323"/>
              <a:ea typeface="VT323"/>
              <a:cs typeface="VT323"/>
              <a:sym typeface="VT323"/>
            </a:endParaRPr>
          </a:p>
        </p:txBody>
      </p:sp>
      <p:sp>
        <p:nvSpPr>
          <p:cNvPr id="176" name="Google Shape;176;ge34dbb73ad_9_24"/>
          <p:cNvSpPr txBox="1"/>
          <p:nvPr/>
        </p:nvSpPr>
        <p:spPr>
          <a:xfrm>
            <a:off x="684050" y="1223475"/>
            <a:ext cx="84951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&gt;&gt; def Return Entities:</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	Makes a list of all entities detected in the answer.</a:t>
            </a:r>
            <a:endParaRPr sz="2300">
              <a:solidFill>
                <a:srgbClr val="26F02C"/>
              </a:solidFill>
              <a:latin typeface="VT323"/>
              <a:ea typeface="VT323"/>
              <a:cs typeface="VT323"/>
              <a:sym typeface="VT323"/>
            </a:endParaRPr>
          </a:p>
          <a:p>
            <a:pPr indent="45720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Appends that list to the global entities list.</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&gt;&gt; def Assign Points:</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	Calculates valid answers andweights entities.</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	Assigns the corresponding proportion of points.</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	Leftovers are assigned randomly.</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&gt;&gt; def Assign Role:</a:t>
            </a:r>
            <a:endParaRPr sz="2300">
              <a:solidFill>
                <a:srgbClr val="26F02C"/>
              </a:solidFill>
              <a:latin typeface="VT323"/>
              <a:ea typeface="VT323"/>
              <a:cs typeface="VT323"/>
              <a:sym typeface="VT323"/>
            </a:endParaRPr>
          </a:p>
          <a:p>
            <a:pPr indent="0" lvl="0" marL="0" rtl="0" algn="l">
              <a:spcBef>
                <a:spcPts val="0"/>
              </a:spcBef>
              <a:spcAft>
                <a:spcPts val="0"/>
              </a:spcAft>
              <a:buClr>
                <a:schemeClr val="dk1"/>
              </a:buClr>
              <a:buSzPts val="1100"/>
              <a:buFont typeface="Arial"/>
              <a:buNone/>
            </a:pPr>
            <a:r>
              <a:rPr lang="es-ES" sz="2300">
                <a:solidFill>
                  <a:srgbClr val="26F02C"/>
                </a:solidFill>
                <a:latin typeface="VT323"/>
                <a:ea typeface="VT323"/>
                <a:cs typeface="VT323"/>
                <a:sym typeface="VT323"/>
              </a:rPr>
              <a:t>	Assigns role according to the skill distribution.</a:t>
            </a:r>
            <a:endParaRPr sz="2300">
              <a:solidFill>
                <a:srgbClr val="26F02C"/>
              </a:solidFill>
              <a:latin typeface="VT323"/>
              <a:ea typeface="VT323"/>
              <a:cs typeface="VT323"/>
              <a:sym typeface="VT323"/>
            </a:endParaRPr>
          </a:p>
        </p:txBody>
      </p:sp>
      <p:pic>
        <p:nvPicPr>
          <p:cNvPr id="177" name="Google Shape;177;ge34dbb73ad_9_24"/>
          <p:cNvPicPr preferRelativeResize="0"/>
          <p:nvPr/>
        </p:nvPicPr>
        <p:blipFill>
          <a:blip r:embed="rId5">
            <a:alphaModFix/>
          </a:blip>
          <a:stretch>
            <a:fillRect/>
          </a:stretch>
        </p:blipFill>
        <p:spPr>
          <a:xfrm>
            <a:off x="6855450" y="4676075"/>
            <a:ext cx="341525" cy="683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2021-06-30T14:57:05Z</dcterms:created>
  <dc:creator>Fernando Rivilla</dc:creator>
</cp:coreProperties>
</file>